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31" r:id="rId6"/>
    <p:sldId id="365" r:id="rId7"/>
    <p:sldId id="366" r:id="rId8"/>
    <p:sldId id="367" r:id="rId9"/>
    <p:sldId id="368" r:id="rId10"/>
    <p:sldId id="369" r:id="rId11"/>
    <p:sldId id="359" r:id="rId12"/>
    <p:sldId id="328" r:id="rId13"/>
    <p:sldId id="354" r:id="rId14"/>
    <p:sldId id="356" r:id="rId15"/>
    <p:sldId id="313" r:id="rId16"/>
    <p:sldId id="314" r:id="rId17"/>
    <p:sldId id="355" r:id="rId18"/>
    <p:sldId id="358" r:id="rId19"/>
    <p:sldId id="360" r:id="rId20"/>
    <p:sldId id="361" r:id="rId21"/>
    <p:sldId id="362" r:id="rId22"/>
    <p:sldId id="332" r:id="rId23"/>
    <p:sldId id="334" r:id="rId24"/>
    <p:sldId id="335" r:id="rId25"/>
    <p:sldId id="336" r:id="rId26"/>
    <p:sldId id="338" r:id="rId27"/>
    <p:sldId id="337" r:id="rId28"/>
    <p:sldId id="339" r:id="rId29"/>
    <p:sldId id="340" r:id="rId30"/>
    <p:sldId id="341" r:id="rId31"/>
    <p:sldId id="342" r:id="rId32"/>
    <p:sldId id="343" r:id="rId33"/>
    <p:sldId id="270" r:id="rId34"/>
    <p:sldId id="272" r:id="rId35"/>
    <p:sldId id="346" r:id="rId36"/>
    <p:sldId id="347" r:id="rId37"/>
    <p:sldId id="348" r:id="rId38"/>
    <p:sldId id="349" r:id="rId39"/>
    <p:sldId id="350" r:id="rId40"/>
    <p:sldId id="363" r:id="rId41"/>
    <p:sldId id="364" r:id="rId42"/>
    <p:sldId id="351" r:id="rId43"/>
    <p:sldId id="352" r:id="rId44"/>
    <p:sldId id="353" r:id="rId45"/>
    <p:sldId id="357" r:id="rId46"/>
    <p:sldId id="33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p:cViewPr varScale="1">
        <p:scale>
          <a:sx n="81" d="100"/>
          <a:sy n="81" d="100"/>
        </p:scale>
        <p:origin x="138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tags/att_input_min.asp" TargetMode="External"/><Relationship Id="rId2" Type="http://schemas.openxmlformats.org/officeDocument/2006/relationships/hyperlink" Target="https://www.w3schools.com/tags/att_input_max.asp"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w3schools.com/tags/att_input_value.asp" TargetMode="External"/><Relationship Id="rId4" Type="http://schemas.openxmlformats.org/officeDocument/2006/relationships/hyperlink" Target="https://www.w3schools.com/tags/att_input_step.as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tags/tag_audio.as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ML5" TargetMode="External"/><Relationship Id="rId2" Type="http://schemas.openxmlformats.org/officeDocument/2006/relationships/hyperlink" Target="https://www.developer.com/design/html5-page-layout/" TargetMode="External"/><Relationship Id="rId1" Type="http://schemas.openxmlformats.org/officeDocument/2006/relationships/slideLayout" Target="../slideLayouts/slideLayout2.xml"/><Relationship Id="rId5" Type="http://schemas.openxmlformats.org/officeDocument/2006/relationships/hyperlink" Target="https://developer.mozilla.org/en-US/docs/Learn/Forms/HTML5_input_types" TargetMode="External"/><Relationship Id="rId4" Type="http://schemas.openxmlformats.org/officeDocument/2006/relationships/hyperlink" Target="https://www.semrush.com/blog/semantic-html5-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HTML#Transition_of_HTML_Publication_to_WHATWG" TargetMode="External"/><Relationship Id="rId13" Type="http://schemas.openxmlformats.org/officeDocument/2006/relationships/hyperlink" Target="https://en.wikipedia.org/wiki/Web_Hypertext_Application_Technology_Working_Group" TargetMode="External"/><Relationship Id="rId3" Type="http://schemas.openxmlformats.org/officeDocument/2006/relationships/hyperlink" Target="https://en.wikipedia.org/wiki/HTML" TargetMode="External"/><Relationship Id="rId7" Type="http://schemas.openxmlformats.org/officeDocument/2006/relationships/hyperlink" Target="https://en.wikipedia.org/wiki/Parsing" TargetMode="External"/><Relationship Id="rId12" Type="http://schemas.openxmlformats.org/officeDocument/2006/relationships/hyperlink" Target="https://en.wikipedia.org/wiki/Microsoft" TargetMode="External"/><Relationship Id="rId2" Type="http://schemas.openxmlformats.org/officeDocument/2006/relationships/hyperlink" Target="https://en.wikipedia.org/wiki/HTML5" TargetMode="External"/><Relationship Id="rId1" Type="http://schemas.openxmlformats.org/officeDocument/2006/relationships/slideLayout" Target="../slideLayouts/slideLayout2.xml"/><Relationship Id="rId6" Type="http://schemas.openxmlformats.org/officeDocument/2006/relationships/hyperlink" Target="https://en.wikipedia.org/wiki/Web_browser" TargetMode="External"/><Relationship Id="rId11" Type="http://schemas.openxmlformats.org/officeDocument/2006/relationships/hyperlink" Target="https://en.wikipedia.org/wiki/Mozilla" TargetMode="External"/><Relationship Id="rId5" Type="http://schemas.openxmlformats.org/officeDocument/2006/relationships/hyperlink" Target="https://en.wikipedia.org/wiki/Multimedia" TargetMode="External"/><Relationship Id="rId10" Type="http://schemas.openxmlformats.org/officeDocument/2006/relationships/hyperlink" Target="https://en.wikipedia.org/wiki/Google" TargetMode="External"/><Relationship Id="rId4" Type="http://schemas.openxmlformats.org/officeDocument/2006/relationships/hyperlink" Target="https://en.wikipedia.org/wiki/World_Wide_Web_Consortium" TargetMode="External"/><Relationship Id="rId9" Type="http://schemas.openxmlformats.org/officeDocument/2006/relationships/hyperlink" Target="https://en.wikipedia.org/wiki/Apple_Inc." TargetMode="External"/><Relationship Id="rId14" Type="http://schemas.openxmlformats.org/officeDocument/2006/relationships/hyperlink" Target="https://www.w3.org/blog/news/archives/775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Technologies</a:t>
            </a:r>
          </a:p>
        </p:txBody>
      </p:sp>
      <p:sp>
        <p:nvSpPr>
          <p:cNvPr id="3" name="Subtitle 2"/>
          <p:cNvSpPr>
            <a:spLocks noGrp="1"/>
          </p:cNvSpPr>
          <p:nvPr>
            <p:ph type="subTitle" idx="1"/>
          </p:nvPr>
        </p:nvSpPr>
        <p:spPr/>
        <p:txBody>
          <a:bodyPr/>
          <a:lstStyle/>
          <a:p>
            <a:r>
              <a:rPr lang="en-US" dirty="0"/>
              <a:t>Webpage Design guidelines</a:t>
            </a:r>
          </a:p>
          <a:p>
            <a:r>
              <a:rPr lang="en-US" dirty="0"/>
              <a:t>HTML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A4A1-4E51-450D-93B7-1FEFDFE097F5}"/>
              </a:ext>
            </a:extLst>
          </p:cNvPr>
          <p:cNvSpPr>
            <a:spLocks noGrp="1"/>
          </p:cNvSpPr>
          <p:nvPr>
            <p:ph type="title"/>
          </p:nvPr>
        </p:nvSpPr>
        <p:spPr>
          <a:xfrm>
            <a:off x="457200" y="228600"/>
            <a:ext cx="8229600" cy="609600"/>
          </a:xfrm>
        </p:spPr>
        <p:txBody>
          <a:bodyPr>
            <a:normAutofit fontScale="90000"/>
          </a:bodyPr>
          <a:lstStyle/>
          <a:p>
            <a:r>
              <a:rPr lang="en-US" dirty="0"/>
              <a:t>HTML5 Semantic Elements</a:t>
            </a:r>
          </a:p>
        </p:txBody>
      </p:sp>
      <p:sp>
        <p:nvSpPr>
          <p:cNvPr id="3" name="Content Placeholder 2">
            <a:extLst>
              <a:ext uri="{FF2B5EF4-FFF2-40B4-BE49-F238E27FC236}">
                <a16:creationId xmlns:a16="http://schemas.microsoft.com/office/drawing/2014/main" id="{66A60510-4D77-482D-B238-DEDF8C4ABAD0}"/>
              </a:ext>
            </a:extLst>
          </p:cNvPr>
          <p:cNvSpPr>
            <a:spLocks noGrp="1"/>
          </p:cNvSpPr>
          <p:nvPr>
            <p:ph idx="1"/>
          </p:nvPr>
        </p:nvSpPr>
        <p:spPr>
          <a:xfrm>
            <a:off x="533400" y="1066800"/>
            <a:ext cx="8229600" cy="4876800"/>
          </a:xfrm>
        </p:spPr>
        <p:txBody>
          <a:bodyPr>
            <a:normAutofit/>
          </a:bodyPr>
          <a:lstStyle/>
          <a:p>
            <a:r>
              <a:rPr lang="en-US" sz="2400" dirty="0"/>
              <a:t>A semantic element clearly describes its meaning to both the browser and the developer.</a:t>
            </a:r>
          </a:p>
          <a:p>
            <a:r>
              <a:rPr lang="en-US" sz="2400" dirty="0"/>
              <a:t>Examples of non-semantic elements: </a:t>
            </a:r>
            <a:r>
              <a:rPr lang="en-US" sz="2400" dirty="0">
                <a:latin typeface="Courier New" panose="02070309020205020404" pitchFamily="49" charset="0"/>
                <a:cs typeface="Courier New" panose="02070309020205020404" pitchFamily="49" charset="0"/>
              </a:rPr>
              <a:t>&lt;div&gt; </a:t>
            </a:r>
            <a:r>
              <a:rPr lang="en-US" sz="2400" dirty="0"/>
              <a:t>and </a:t>
            </a:r>
            <a:r>
              <a:rPr lang="en-US" sz="2400" dirty="0">
                <a:latin typeface="Courier New" panose="02070309020205020404" pitchFamily="49" charset="0"/>
                <a:cs typeface="Courier New" panose="02070309020205020404" pitchFamily="49" charset="0"/>
              </a:rPr>
              <a:t>&lt;span&gt; </a:t>
            </a:r>
            <a:r>
              <a:rPr lang="en-US" sz="2400" dirty="0"/>
              <a:t>- Tells nothing about its content.</a:t>
            </a:r>
          </a:p>
          <a:p>
            <a:r>
              <a:rPr lang="en-US" sz="2400" dirty="0"/>
              <a:t>Examples of semantic elements: </a:t>
            </a:r>
            <a:r>
              <a:rPr lang="en-US" sz="2400" dirty="0">
                <a:latin typeface="Courier New" panose="02070309020205020404" pitchFamily="49" charset="0"/>
                <a:cs typeface="Courier New" panose="02070309020205020404" pitchFamily="49" charset="0"/>
              </a:rPr>
              <a:t>&lt;header&gt;</a:t>
            </a:r>
            <a:r>
              <a:rPr lang="en-US" sz="2400" dirty="0"/>
              <a:t>, </a:t>
            </a:r>
            <a:r>
              <a:rPr lang="en-US" sz="2400" dirty="0">
                <a:latin typeface="Courier New" panose="02070309020205020404" pitchFamily="49" charset="0"/>
                <a:cs typeface="Courier New" panose="02070309020205020404" pitchFamily="49" charset="0"/>
              </a:rPr>
              <a:t>&lt;footer&gt;</a:t>
            </a:r>
            <a:r>
              <a:rPr lang="en-US" sz="2400" dirty="0"/>
              <a:t>,</a:t>
            </a:r>
            <a:r>
              <a:rPr lang="en-US" sz="2400" dirty="0">
                <a:latin typeface="Courier New" panose="02070309020205020404" pitchFamily="49" charset="0"/>
                <a:cs typeface="Courier New" panose="02070309020205020404" pitchFamily="49" charset="0"/>
              </a:rPr>
              <a:t> </a:t>
            </a:r>
            <a:r>
              <a:rPr lang="en-US" sz="2400" dirty="0"/>
              <a:t>and </a:t>
            </a:r>
            <a:r>
              <a:rPr lang="en-US" sz="2400" dirty="0">
                <a:latin typeface="Courier New" panose="02070309020205020404" pitchFamily="49" charset="0"/>
                <a:cs typeface="Courier New" panose="02070309020205020404" pitchFamily="49" charset="0"/>
              </a:rPr>
              <a:t>&lt;article&gt; </a:t>
            </a:r>
            <a:r>
              <a:rPr lang="en-US" sz="2400" dirty="0"/>
              <a:t>- Clearly defines its content.</a:t>
            </a:r>
          </a:p>
          <a:p>
            <a:r>
              <a:rPr lang="en-GB" altLang="en-US" sz="2400" dirty="0"/>
              <a:t>HTML5 introduces new semantic elements:</a:t>
            </a:r>
          </a:p>
          <a:p>
            <a:r>
              <a:rPr lang="en-US" sz="2400" dirty="0">
                <a:latin typeface="Courier New" panose="02070309020205020404" pitchFamily="49" charset="0"/>
                <a:cs typeface="Courier New" panose="02070309020205020404" pitchFamily="49" charset="0"/>
              </a:rPr>
              <a:t>&lt;article&gt; &lt;aside&gt; &lt;details&gt; &lt;</a:t>
            </a:r>
            <a:r>
              <a:rPr lang="en-US" sz="2400" dirty="0" err="1">
                <a:latin typeface="Courier New" panose="02070309020205020404" pitchFamily="49" charset="0"/>
                <a:cs typeface="Courier New" panose="02070309020205020404" pitchFamily="49" charset="0"/>
              </a:rPr>
              <a:t>figcaption</a:t>
            </a:r>
            <a:r>
              <a:rPr lang="en-US" sz="2400" dirty="0">
                <a:latin typeface="Courier New" panose="02070309020205020404" pitchFamily="49" charset="0"/>
                <a:cs typeface="Courier New" panose="02070309020205020404" pitchFamily="49" charset="0"/>
              </a:rPr>
              <a:t>&gt; &lt;figure&gt; &lt;footer&gt; &lt;header&gt; &lt;main&gt; &lt;mark&gt; &lt;nav&gt; &lt;section&gt; etc.</a:t>
            </a:r>
          </a:p>
          <a:p>
            <a:endParaRPr lang="en-US" dirty="0"/>
          </a:p>
          <a:p>
            <a:endParaRPr lang="en-US" dirty="0"/>
          </a:p>
        </p:txBody>
      </p:sp>
    </p:spTree>
    <p:extLst>
      <p:ext uri="{BB962C8B-B14F-4D97-AF65-F5344CB8AC3E}">
        <p14:creationId xmlns:p14="http://schemas.microsoft.com/office/powerpoint/2010/main" val="1516665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3160-699E-4A48-A5C7-ADA47E58F077}"/>
              </a:ext>
            </a:extLst>
          </p:cNvPr>
          <p:cNvSpPr>
            <a:spLocks noGrp="1"/>
          </p:cNvSpPr>
          <p:nvPr>
            <p:ph type="title"/>
          </p:nvPr>
        </p:nvSpPr>
        <p:spPr>
          <a:xfrm>
            <a:off x="457200" y="274638"/>
            <a:ext cx="8229600" cy="715962"/>
          </a:xfrm>
        </p:spPr>
        <p:txBody>
          <a:bodyPr>
            <a:normAutofit fontScale="90000"/>
          </a:bodyPr>
          <a:lstStyle/>
          <a:p>
            <a:r>
              <a:rPr lang="en-US" dirty="0"/>
              <a:t>HTML5 Structure Semantic Elements</a:t>
            </a:r>
          </a:p>
        </p:txBody>
      </p:sp>
      <p:sp>
        <p:nvSpPr>
          <p:cNvPr id="3" name="Content Placeholder 2">
            <a:extLst>
              <a:ext uri="{FF2B5EF4-FFF2-40B4-BE49-F238E27FC236}">
                <a16:creationId xmlns:a16="http://schemas.microsoft.com/office/drawing/2014/main" id="{036CA247-02BB-45D7-BD87-6E53967E288C}"/>
              </a:ext>
            </a:extLst>
          </p:cNvPr>
          <p:cNvSpPr>
            <a:spLocks noGrp="1"/>
          </p:cNvSpPr>
          <p:nvPr>
            <p:ph idx="1"/>
          </p:nvPr>
        </p:nvSpPr>
        <p:spPr>
          <a:xfrm>
            <a:off x="457200" y="1143000"/>
            <a:ext cx="8229600" cy="3124201"/>
          </a:xfrm>
        </p:spPr>
        <p:txBody>
          <a:bodyPr>
            <a:normAutofit fontScale="77500" lnSpcReduction="20000"/>
          </a:bodyPr>
          <a:lstStyle/>
          <a:p>
            <a:r>
              <a:rPr lang="en-US" dirty="0"/>
              <a:t>Following is the list of HTML 5 semantic elements to define structure of the HTML page.</a:t>
            </a:r>
          </a:p>
          <a:p>
            <a:pPr lvl="1"/>
            <a:r>
              <a:rPr lang="en-US" dirty="0">
                <a:latin typeface="Courier New" pitchFamily="49" charset="0"/>
                <a:cs typeface="Courier New" pitchFamily="49" charset="0"/>
              </a:rPr>
              <a:t>&lt;header&gt; </a:t>
            </a:r>
            <a:r>
              <a:rPr lang="en-US" dirty="0"/>
              <a:t>defines header region of page or section. </a:t>
            </a:r>
          </a:p>
          <a:p>
            <a:pPr lvl="1"/>
            <a:r>
              <a:rPr lang="en-US" dirty="0">
                <a:latin typeface="Courier New" pitchFamily="49" charset="0"/>
                <a:cs typeface="Courier New" pitchFamily="49" charset="0"/>
              </a:rPr>
              <a:t>&lt;footer&gt; </a:t>
            </a:r>
            <a:r>
              <a:rPr lang="en-US" dirty="0"/>
              <a:t>defines footer region of page or section. </a:t>
            </a:r>
          </a:p>
          <a:p>
            <a:pPr lvl="1"/>
            <a:r>
              <a:rPr lang="en-US" dirty="0">
                <a:latin typeface="Courier New" pitchFamily="49" charset="0"/>
                <a:cs typeface="Courier New" pitchFamily="49" charset="0"/>
              </a:rPr>
              <a:t>&lt;nav&gt; </a:t>
            </a:r>
            <a:r>
              <a:rPr lang="en-US" dirty="0"/>
              <a:t>defines navigation region of page or section.</a:t>
            </a:r>
          </a:p>
          <a:p>
            <a:pPr lvl="1"/>
            <a:r>
              <a:rPr lang="en-US" dirty="0">
                <a:latin typeface="Courier New" pitchFamily="49" charset="0"/>
                <a:cs typeface="Courier New" pitchFamily="49" charset="0"/>
              </a:rPr>
              <a:t>&lt;section&gt; </a:t>
            </a:r>
            <a:r>
              <a:rPr lang="en-US" dirty="0"/>
              <a:t>defines logical section of page or a grouping of related content. </a:t>
            </a:r>
          </a:p>
          <a:p>
            <a:pPr lvl="1"/>
            <a:r>
              <a:rPr lang="en-US" dirty="0">
                <a:latin typeface="Courier New" pitchFamily="49" charset="0"/>
                <a:cs typeface="Courier New" pitchFamily="49" charset="0"/>
              </a:rPr>
              <a:t>&lt;article&gt; </a:t>
            </a:r>
            <a:r>
              <a:rPr lang="en-US" dirty="0"/>
              <a:t>defines an article or complete piece of content. </a:t>
            </a:r>
          </a:p>
          <a:p>
            <a:pPr lvl="1"/>
            <a:r>
              <a:rPr lang="en-US" dirty="0">
                <a:latin typeface="Courier New" pitchFamily="49" charset="0"/>
                <a:cs typeface="Courier New" pitchFamily="49" charset="0"/>
              </a:rPr>
              <a:t>&lt;aside&gt; </a:t>
            </a:r>
            <a:r>
              <a:rPr lang="en-US" dirty="0"/>
              <a:t>defines secondary or related content.</a:t>
            </a:r>
          </a:p>
          <a:p>
            <a:endParaRPr lang="en-US" dirty="0"/>
          </a:p>
        </p:txBody>
      </p:sp>
      <p:pic>
        <p:nvPicPr>
          <p:cNvPr id="5" name="Picture 3" descr="Working With Semantic Elements in HTML5 With Layout Examples : Part 2">
            <a:extLst>
              <a:ext uri="{FF2B5EF4-FFF2-40B4-BE49-F238E27FC236}">
                <a16:creationId xmlns:a16="http://schemas.microsoft.com/office/drawing/2014/main" id="{DDB2FA2D-4404-4E44-893B-8D7EBF4553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48889"/>
            <a:ext cx="2438400" cy="24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4000" dirty="0"/>
              <a:t>Using &lt;div&gt; for structuring your page?</a:t>
            </a:r>
          </a:p>
        </p:txBody>
      </p:sp>
      <p:sp>
        <p:nvSpPr>
          <p:cNvPr id="3" name="Content Placeholder 2"/>
          <p:cNvSpPr>
            <a:spLocks noGrp="1"/>
          </p:cNvSpPr>
          <p:nvPr>
            <p:ph idx="1"/>
          </p:nvPr>
        </p:nvSpPr>
        <p:spPr>
          <a:xfrm>
            <a:off x="457200" y="609600"/>
            <a:ext cx="8229600" cy="1676400"/>
          </a:xfrm>
        </p:spPr>
        <p:txBody>
          <a:bodyPr>
            <a:normAutofit fontScale="92500"/>
          </a:bodyPr>
          <a:lstStyle/>
          <a:p>
            <a:r>
              <a:rPr lang="en-US" sz="2200" dirty="0"/>
              <a:t>In </a:t>
            </a:r>
            <a:r>
              <a:rPr lang="en-US" sz="2200" b="1" dirty="0">
                <a:latin typeface="Courier New" panose="02070309020205020404" pitchFamily="49" charset="0"/>
                <a:cs typeface="Courier New" panose="02070309020205020404" pitchFamily="49" charset="0"/>
              </a:rPr>
              <a:t>&lt;div&gt;</a:t>
            </a:r>
            <a:r>
              <a:rPr lang="en-US" sz="2200" dirty="0"/>
              <a:t> tag you have to give an </a:t>
            </a:r>
            <a:r>
              <a:rPr lang="en-US" sz="2200" b="1" dirty="0">
                <a:latin typeface="Courier New" panose="02070309020205020404" pitchFamily="49" charset="0"/>
                <a:cs typeface="Courier New" panose="02070309020205020404" pitchFamily="49" charset="0"/>
              </a:rPr>
              <a:t>id </a:t>
            </a:r>
            <a:r>
              <a:rPr lang="en-US" sz="2200" dirty="0"/>
              <a:t>or</a:t>
            </a:r>
            <a:r>
              <a:rPr lang="en-US" sz="2200" b="1" dirty="0">
                <a:latin typeface="Courier New" panose="02070309020205020404" pitchFamily="49" charset="0"/>
                <a:cs typeface="Courier New" panose="02070309020205020404" pitchFamily="49" charset="0"/>
              </a:rPr>
              <a:t> class</a:t>
            </a:r>
            <a:r>
              <a:rPr lang="en-US" sz="2200" dirty="0"/>
              <a:t> which tells about what kind of content it is holding, either </a:t>
            </a:r>
            <a:r>
              <a:rPr lang="en-US" sz="2200" b="1" dirty="0">
                <a:latin typeface="Courier New" panose="02070309020205020404" pitchFamily="49" charset="0"/>
                <a:cs typeface="Courier New" panose="02070309020205020404" pitchFamily="49" charset="0"/>
              </a:rPr>
              <a:t>body</a:t>
            </a:r>
            <a:r>
              <a:rPr lang="en-US" sz="2200" dirty="0"/>
              <a:t> or </a:t>
            </a:r>
            <a:r>
              <a:rPr lang="en-US" sz="2200" b="1" dirty="0">
                <a:latin typeface="Courier New" panose="02070309020205020404" pitchFamily="49" charset="0"/>
                <a:cs typeface="Courier New" panose="02070309020205020404" pitchFamily="49" charset="0"/>
              </a:rPr>
              <a:t>header</a:t>
            </a:r>
            <a:r>
              <a:rPr lang="en-US" sz="2200" dirty="0"/>
              <a:t> or </a:t>
            </a:r>
            <a:r>
              <a:rPr lang="en-US" sz="2200" b="1" dirty="0">
                <a:latin typeface="Courier New" panose="02070309020205020404" pitchFamily="49" charset="0"/>
                <a:cs typeface="Courier New" panose="02070309020205020404" pitchFamily="49" charset="0"/>
              </a:rPr>
              <a:t>footer</a:t>
            </a:r>
            <a:r>
              <a:rPr lang="en-US" sz="2200" dirty="0"/>
              <a:t> etc. </a:t>
            </a:r>
          </a:p>
          <a:p>
            <a:r>
              <a:rPr lang="en-US" sz="2200" dirty="0"/>
              <a:t>In case of </a:t>
            </a:r>
            <a:r>
              <a:rPr lang="en-US" sz="2200" b="1" dirty="0"/>
              <a:t>semantic elements</a:t>
            </a:r>
            <a:r>
              <a:rPr lang="en-US" sz="2200" dirty="0"/>
              <a:t> of </a:t>
            </a:r>
            <a:r>
              <a:rPr lang="en-US" sz="2200" b="1" dirty="0"/>
              <a:t>HTML5</a:t>
            </a:r>
            <a:r>
              <a:rPr lang="en-US" sz="2200" dirty="0"/>
              <a:t>, the name clearly defines what kind of code it is holding, and it is for which part of the website.</a:t>
            </a:r>
          </a:p>
        </p:txBody>
      </p:sp>
      <p:pic>
        <p:nvPicPr>
          <p:cNvPr id="2051" name="Picture 3"/>
          <p:cNvPicPr>
            <a:picLocks noChangeAspect="1" noChangeArrowheads="1"/>
          </p:cNvPicPr>
          <p:nvPr/>
        </p:nvPicPr>
        <p:blipFill>
          <a:blip r:embed="rId2"/>
          <a:srcRect l="16618" t="14583" r="14861" b="12500"/>
          <a:stretch>
            <a:fillRect/>
          </a:stretch>
        </p:blipFill>
        <p:spPr bwMode="auto">
          <a:xfrm>
            <a:off x="533400" y="1981200"/>
            <a:ext cx="8001000" cy="4786923"/>
          </a:xfrm>
          <a:prstGeom prst="rect">
            <a:avLst/>
          </a:prstGeom>
          <a:noFill/>
          <a:ln w="9525">
            <a:noFill/>
            <a:miter lim="800000"/>
            <a:headEnd/>
            <a:tailEnd/>
          </a:ln>
          <a:effectLst/>
        </p:spPr>
      </p:pic>
    </p:spTree>
    <p:extLst>
      <p:ext uri="{BB962C8B-B14F-4D97-AF65-F5344CB8AC3E}">
        <p14:creationId xmlns:p14="http://schemas.microsoft.com/office/powerpoint/2010/main" val="3757752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dirty="0"/>
              <a:t>Semantic Elements</a:t>
            </a:r>
          </a:p>
        </p:txBody>
      </p:sp>
      <p:pic>
        <p:nvPicPr>
          <p:cNvPr id="3074" name="Picture 2"/>
          <p:cNvPicPr>
            <a:picLocks noChangeAspect="1" noChangeArrowheads="1"/>
          </p:cNvPicPr>
          <p:nvPr/>
        </p:nvPicPr>
        <p:blipFill>
          <a:blip r:embed="rId2"/>
          <a:srcRect l="14056" t="8333" r="15081" b="10417"/>
          <a:stretch>
            <a:fillRect/>
          </a:stretch>
        </p:blipFill>
        <p:spPr bwMode="auto">
          <a:xfrm>
            <a:off x="0" y="838200"/>
            <a:ext cx="9220200" cy="5943600"/>
          </a:xfrm>
          <a:prstGeom prst="rect">
            <a:avLst/>
          </a:prstGeom>
          <a:noFill/>
          <a:ln w="9525">
            <a:noFill/>
            <a:miter lim="800000"/>
            <a:headEnd/>
            <a:tailEnd/>
          </a:ln>
          <a:effectLst/>
        </p:spPr>
      </p:pic>
    </p:spTree>
    <p:extLst>
      <p:ext uri="{BB962C8B-B14F-4D97-AF65-F5344CB8AC3E}">
        <p14:creationId xmlns:p14="http://schemas.microsoft.com/office/powerpoint/2010/main" val="267073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F569-A481-458F-8D43-88FDF527F9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A8C1B-176B-4B39-8BDC-8F549D0D1AD6}"/>
              </a:ext>
            </a:extLst>
          </p:cNvPr>
          <p:cNvSpPr>
            <a:spLocks noGrp="1"/>
          </p:cNvSpPr>
          <p:nvPr>
            <p:ph idx="1"/>
          </p:nvPr>
        </p:nvSpPr>
        <p:spPr/>
        <p:txBody>
          <a:bodyPr/>
          <a:lstStyle/>
          <a:p>
            <a:endParaRPr lang="en-US"/>
          </a:p>
        </p:txBody>
      </p:sp>
      <p:pic>
        <p:nvPicPr>
          <p:cNvPr id="12290" name="Picture 2" descr="HTML5 Semantic Tags | Viking Code School">
            <a:extLst>
              <a:ext uri="{FF2B5EF4-FFF2-40B4-BE49-F238E27FC236}">
                <a16:creationId xmlns:a16="http://schemas.microsoft.com/office/drawing/2014/main" id="{F6CD60B3-FBC6-48A4-AB29-915A64ABB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73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F94C-FCAA-1563-A032-EDFAD641CB5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D3BDB97-FC65-BC51-6EE3-C17DD495FBFB}"/>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5869E7ED-F7C4-9706-83F7-A1D4F8754B9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8222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2365-3210-6677-91D1-5A8D4B53E866}"/>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662F0446-0822-8173-7C97-47DC5101417C}"/>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D248052C-C0A8-DD65-9A8E-7B0DAC7D71E4}"/>
              </a:ext>
            </a:extLst>
          </p:cNvPr>
          <p:cNvPicPr>
            <a:picLocks noChangeAspect="1"/>
          </p:cNvPicPr>
          <p:nvPr/>
        </p:nvPicPr>
        <p:blipFill>
          <a:blip r:embed="rId2"/>
          <a:stretch>
            <a:fillRect/>
          </a:stretch>
        </p:blipFill>
        <p:spPr>
          <a:xfrm>
            <a:off x="18737" y="0"/>
            <a:ext cx="9106525" cy="6858000"/>
          </a:xfrm>
          <a:prstGeom prst="rect">
            <a:avLst/>
          </a:prstGeom>
        </p:spPr>
      </p:pic>
    </p:spTree>
    <p:extLst>
      <p:ext uri="{BB962C8B-B14F-4D97-AF65-F5344CB8AC3E}">
        <p14:creationId xmlns:p14="http://schemas.microsoft.com/office/powerpoint/2010/main" val="53378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C81C-EB02-390F-368C-CA1572547531}"/>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C3FB2DE-061A-14AD-3B3B-322018367C72}"/>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38B69423-15F3-0E59-E728-9E4FBA8368AB}"/>
              </a:ext>
            </a:extLst>
          </p:cNvPr>
          <p:cNvPicPr>
            <a:picLocks noChangeAspect="1"/>
          </p:cNvPicPr>
          <p:nvPr/>
        </p:nvPicPr>
        <p:blipFill>
          <a:blip r:embed="rId2"/>
          <a:stretch>
            <a:fillRect/>
          </a:stretch>
        </p:blipFill>
        <p:spPr>
          <a:xfrm>
            <a:off x="21027" y="0"/>
            <a:ext cx="9101945" cy="6858000"/>
          </a:xfrm>
          <a:prstGeom prst="rect">
            <a:avLst/>
          </a:prstGeom>
        </p:spPr>
      </p:pic>
      <p:sp>
        <p:nvSpPr>
          <p:cNvPr id="6" name="TextBox 5">
            <a:extLst>
              <a:ext uri="{FF2B5EF4-FFF2-40B4-BE49-F238E27FC236}">
                <a16:creationId xmlns:a16="http://schemas.microsoft.com/office/drawing/2014/main" id="{B2EAF6D5-7932-381C-B7B8-615B6B61D052}"/>
              </a:ext>
            </a:extLst>
          </p:cNvPr>
          <p:cNvSpPr txBox="1"/>
          <p:nvPr/>
        </p:nvSpPr>
        <p:spPr>
          <a:xfrm>
            <a:off x="228600" y="6019800"/>
            <a:ext cx="7391400" cy="923330"/>
          </a:xfrm>
          <a:prstGeom prst="rect">
            <a:avLst/>
          </a:prstGeom>
          <a:noFill/>
        </p:spPr>
        <p:txBody>
          <a:bodyPr wrap="square">
            <a:spAutoFit/>
          </a:bodyPr>
          <a:lstStyle/>
          <a:p>
            <a:r>
              <a:rPr lang="en-US" dirty="0"/>
              <a:t>This (surprisingly typical) example simply duplicates the visual layout. Worse than pointless, this indicates that the page contains 4 different topics, rather than one topic and 3 sub-topics.</a:t>
            </a:r>
            <a:endParaRPr lang="en-PK" dirty="0"/>
          </a:p>
        </p:txBody>
      </p:sp>
    </p:spTree>
    <p:extLst>
      <p:ext uri="{BB962C8B-B14F-4D97-AF65-F5344CB8AC3E}">
        <p14:creationId xmlns:p14="http://schemas.microsoft.com/office/powerpoint/2010/main" val="151656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87A7-82E0-2636-0C76-074BD16CE371}"/>
              </a:ext>
            </a:extLst>
          </p:cNvPr>
          <p:cNvSpPr>
            <a:spLocks noGrp="1"/>
          </p:cNvSpPr>
          <p:nvPr>
            <p:ph type="title"/>
          </p:nvPr>
        </p:nvSpPr>
        <p:spPr/>
        <p:txBody>
          <a:bodyPr>
            <a:normAutofit fontScale="90000"/>
          </a:bodyPr>
          <a:lstStyle/>
          <a:p>
            <a:r>
              <a:rPr lang="en-US" dirty="0"/>
              <a:t>Why use HTML5 Semantic elements?</a:t>
            </a:r>
            <a:endParaRPr lang="en-PK" dirty="0"/>
          </a:p>
        </p:txBody>
      </p:sp>
      <p:sp>
        <p:nvSpPr>
          <p:cNvPr id="3" name="Content Placeholder 2">
            <a:extLst>
              <a:ext uri="{FF2B5EF4-FFF2-40B4-BE49-F238E27FC236}">
                <a16:creationId xmlns:a16="http://schemas.microsoft.com/office/drawing/2014/main" id="{5CE0D40F-CB82-3D3A-0EB6-37507CE10DD7}"/>
              </a:ext>
            </a:extLst>
          </p:cNvPr>
          <p:cNvSpPr>
            <a:spLocks noGrp="1"/>
          </p:cNvSpPr>
          <p:nvPr>
            <p:ph idx="1"/>
          </p:nvPr>
        </p:nvSpPr>
        <p:spPr/>
        <p:txBody>
          <a:bodyPr>
            <a:normAutofit fontScale="62500" lnSpcReduction="20000"/>
          </a:bodyPr>
          <a:lstStyle/>
          <a:p>
            <a:pPr algn="l"/>
            <a:r>
              <a:rPr lang="en-US" dirty="0">
                <a:solidFill>
                  <a:srgbClr val="000000"/>
                </a:solidFill>
                <a:latin typeface="Inter"/>
              </a:rPr>
              <a:t>W</a:t>
            </a:r>
            <a:r>
              <a:rPr lang="en-US" b="0" i="0" dirty="0">
                <a:solidFill>
                  <a:srgbClr val="000000"/>
                </a:solidFill>
                <a:effectLst/>
                <a:latin typeface="Inter"/>
              </a:rPr>
              <a:t>hen a page is well designed visually, it is easy to identify the various parts of a web page at a glance.</a:t>
            </a:r>
          </a:p>
          <a:p>
            <a:pPr algn="l"/>
            <a:r>
              <a:rPr lang="en-US" b="0" i="0" dirty="0">
                <a:solidFill>
                  <a:srgbClr val="000000"/>
                </a:solidFill>
                <a:effectLst/>
                <a:latin typeface="Inter"/>
              </a:rPr>
              <a:t>For users who are visually impaired, proper use of HTML5 semantic elements will allow screen readers to more accurately communicate your content by making the visual audible.</a:t>
            </a:r>
          </a:p>
          <a:p>
            <a:pPr algn="l"/>
            <a:r>
              <a:rPr lang="en-US" b="0" i="0" dirty="0">
                <a:solidFill>
                  <a:srgbClr val="000000"/>
                </a:solidFill>
                <a:effectLst/>
                <a:latin typeface="Inter"/>
              </a:rPr>
              <a:t>When Googlebot and </a:t>
            </a:r>
            <a:r>
              <a:rPr lang="en-US" b="0" i="0" dirty="0" err="1">
                <a:solidFill>
                  <a:srgbClr val="000000"/>
                </a:solidFill>
                <a:effectLst/>
                <a:latin typeface="Inter"/>
              </a:rPr>
              <a:t>Bingbot</a:t>
            </a:r>
            <a:r>
              <a:rPr lang="en-US" b="0" i="0" dirty="0">
                <a:solidFill>
                  <a:srgbClr val="000000"/>
                </a:solidFill>
                <a:effectLst/>
                <a:latin typeface="Inter"/>
              </a:rPr>
              <a:t> store the crawled pages in their index, they add a rich layer of annotation. It is that annotative layer that the ranking algorithms use to find and extract content from individual webpages.</a:t>
            </a:r>
          </a:p>
          <a:p>
            <a:pPr algn="l"/>
            <a:r>
              <a:rPr lang="en-US" b="0" i="0" dirty="0">
                <a:solidFill>
                  <a:srgbClr val="000000"/>
                </a:solidFill>
                <a:effectLst/>
                <a:latin typeface="Inter"/>
              </a:rPr>
              <a:t>Richer and more accurate annotation makes for better findability and increases the chances of any given piece of content being considered for ranking by the algorithms. </a:t>
            </a:r>
          </a:p>
          <a:p>
            <a:pPr algn="l"/>
            <a:r>
              <a:rPr lang="en-US" b="0" i="0" dirty="0">
                <a:solidFill>
                  <a:srgbClr val="000000"/>
                </a:solidFill>
                <a:effectLst/>
                <a:latin typeface="Inter"/>
              </a:rPr>
              <a:t>So, the correct use of semantic HTML5 gives your content an advantage in the selective process that is right at the foundation of ranking. It increases the chances that the ranking algorithms will select your content as a candidate for ranking in the first place.</a:t>
            </a:r>
          </a:p>
          <a:p>
            <a:endParaRPr lang="en-PK" dirty="0"/>
          </a:p>
        </p:txBody>
      </p:sp>
    </p:spTree>
    <p:extLst>
      <p:ext uri="{BB962C8B-B14F-4D97-AF65-F5344CB8AC3E}">
        <p14:creationId xmlns:p14="http://schemas.microsoft.com/office/powerpoint/2010/main" val="357309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50C0-04F8-42F4-A6F9-AB169B717046}"/>
              </a:ext>
            </a:extLst>
          </p:cNvPr>
          <p:cNvSpPr>
            <a:spLocks noGrp="1"/>
          </p:cNvSpPr>
          <p:nvPr>
            <p:ph type="title"/>
          </p:nvPr>
        </p:nvSpPr>
        <p:spPr/>
        <p:txBody>
          <a:bodyPr/>
          <a:lstStyle/>
          <a:p>
            <a:r>
              <a:rPr lang="en-US" dirty="0"/>
              <a:t>HTML 5 Forms</a:t>
            </a:r>
          </a:p>
        </p:txBody>
      </p:sp>
      <p:sp>
        <p:nvSpPr>
          <p:cNvPr id="3" name="Content Placeholder 2">
            <a:extLst>
              <a:ext uri="{FF2B5EF4-FFF2-40B4-BE49-F238E27FC236}">
                <a16:creationId xmlns:a16="http://schemas.microsoft.com/office/drawing/2014/main" id="{456671D8-8470-462E-AE1B-316C0DAE12A9}"/>
              </a:ext>
            </a:extLst>
          </p:cNvPr>
          <p:cNvSpPr>
            <a:spLocks noGrp="1"/>
          </p:cNvSpPr>
          <p:nvPr>
            <p:ph idx="1"/>
          </p:nvPr>
        </p:nvSpPr>
        <p:spPr/>
        <p:txBody>
          <a:bodyPr>
            <a:normAutofit/>
          </a:bodyPr>
          <a:lstStyle/>
          <a:p>
            <a:pPr>
              <a:defRPr/>
            </a:pPr>
            <a:r>
              <a:rPr lang="en-US" sz="2200" dirty="0">
                <a:latin typeface="+mj-lt"/>
              </a:rPr>
              <a:t>HTML5 has introduced new form elements, input types, attributes, and other features. </a:t>
            </a:r>
          </a:p>
          <a:p>
            <a:pPr>
              <a:defRPr/>
            </a:pPr>
            <a:r>
              <a:rPr lang="en-US" sz="2200" dirty="0">
                <a:latin typeface="+mj-lt"/>
              </a:rPr>
              <a:t>Before we had to use JavaScript to create such behaviors which are now available directly in the browser. </a:t>
            </a:r>
          </a:p>
          <a:p>
            <a:pPr>
              <a:defRPr/>
            </a:pPr>
            <a:r>
              <a:rPr lang="en-US" sz="2200" dirty="0">
                <a:latin typeface="+mj-lt"/>
              </a:rPr>
              <a:t>All you need to do is set an attribute in your markup to make them available.</a:t>
            </a:r>
          </a:p>
          <a:p>
            <a:pPr>
              <a:defRPr/>
            </a:pPr>
            <a:r>
              <a:rPr lang="en-US" sz="2200" dirty="0">
                <a:latin typeface="+mj-lt"/>
              </a:rPr>
              <a:t>For Example, with HTML5 attributes client-side validation being handled natively by the browser, which was performed with JavaScript earlier on.</a:t>
            </a:r>
          </a:p>
          <a:p>
            <a:pPr>
              <a:defRPr/>
            </a:pPr>
            <a:r>
              <a:rPr lang="en-US" sz="2200" dirty="0">
                <a:latin typeface="+mj-lt"/>
              </a:rPr>
              <a:t>This will result in greater consistency across different sites, and many pages will load faster without all that redundant JavaScript.</a:t>
            </a:r>
          </a:p>
          <a:p>
            <a:pPr>
              <a:defRPr/>
            </a:pPr>
            <a:endParaRPr lang="en-US" sz="2200" dirty="0">
              <a:latin typeface="+mj-lt"/>
            </a:endParaRPr>
          </a:p>
        </p:txBody>
      </p:sp>
    </p:spTree>
    <p:extLst>
      <p:ext uri="{BB962C8B-B14F-4D97-AF65-F5344CB8AC3E}">
        <p14:creationId xmlns:p14="http://schemas.microsoft.com/office/powerpoint/2010/main" val="232862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9A17-9C86-42BC-A290-B5A5E5EF823C}"/>
              </a:ext>
            </a:extLst>
          </p:cNvPr>
          <p:cNvSpPr>
            <a:spLocks noGrp="1"/>
          </p:cNvSpPr>
          <p:nvPr>
            <p:ph type="title"/>
          </p:nvPr>
        </p:nvSpPr>
        <p:spPr/>
        <p:txBody>
          <a:bodyPr>
            <a:normAutofit/>
          </a:bodyPr>
          <a:lstStyle/>
          <a:p>
            <a:r>
              <a:rPr lang="en-US" sz="4000" dirty="0"/>
              <a:t>Summary of Today’s Lecture</a:t>
            </a:r>
          </a:p>
        </p:txBody>
      </p:sp>
      <p:sp>
        <p:nvSpPr>
          <p:cNvPr id="3" name="Content Placeholder 2">
            <a:extLst>
              <a:ext uri="{FF2B5EF4-FFF2-40B4-BE49-F238E27FC236}">
                <a16:creationId xmlns:a16="http://schemas.microsoft.com/office/drawing/2014/main" id="{239145F7-6322-4572-9FE8-1D85BAFB3830}"/>
              </a:ext>
            </a:extLst>
          </p:cNvPr>
          <p:cNvSpPr>
            <a:spLocks noGrp="1"/>
          </p:cNvSpPr>
          <p:nvPr>
            <p:ph idx="1"/>
          </p:nvPr>
        </p:nvSpPr>
        <p:spPr/>
        <p:txBody>
          <a:bodyPr/>
          <a:lstStyle/>
          <a:p>
            <a:r>
              <a:rPr lang="en-US" sz="2200" dirty="0"/>
              <a:t>Web page design</a:t>
            </a:r>
          </a:p>
          <a:p>
            <a:r>
              <a:rPr lang="en-US" sz="2200" dirty="0"/>
              <a:t>HTML5 Introduction</a:t>
            </a:r>
          </a:p>
          <a:p>
            <a:r>
              <a:rPr lang="en-US" sz="2200" dirty="0"/>
              <a:t>HTML5 Semantic Elements</a:t>
            </a:r>
          </a:p>
          <a:p>
            <a:r>
              <a:rPr lang="en-US" sz="2200" dirty="0"/>
              <a:t>HTML5 Forms</a:t>
            </a:r>
          </a:p>
          <a:p>
            <a:pPr lvl="1"/>
            <a:r>
              <a:rPr lang="en-US" sz="1800" dirty="0"/>
              <a:t>Input Types</a:t>
            </a:r>
          </a:p>
          <a:p>
            <a:pPr lvl="1"/>
            <a:r>
              <a:rPr lang="en-US" sz="1800" dirty="0"/>
              <a:t>Form Attributes</a:t>
            </a:r>
          </a:p>
          <a:p>
            <a:r>
              <a:rPr lang="en-US" sz="2200" dirty="0"/>
              <a:t>HTML5 Audio &amp; Video Elements</a:t>
            </a:r>
          </a:p>
          <a:p>
            <a:endParaRPr lang="en-US" dirty="0"/>
          </a:p>
          <a:p>
            <a:endParaRPr lang="en-US" dirty="0"/>
          </a:p>
        </p:txBody>
      </p:sp>
    </p:spTree>
    <p:extLst>
      <p:ext uri="{BB962C8B-B14F-4D97-AF65-F5344CB8AC3E}">
        <p14:creationId xmlns:p14="http://schemas.microsoft.com/office/powerpoint/2010/main" val="3195880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70E9-4BF1-4252-81EA-5B7C932B6F5B}"/>
              </a:ext>
            </a:extLst>
          </p:cNvPr>
          <p:cNvSpPr>
            <a:spLocks noGrp="1"/>
          </p:cNvSpPr>
          <p:nvPr>
            <p:ph type="title"/>
          </p:nvPr>
        </p:nvSpPr>
        <p:spPr>
          <a:xfrm>
            <a:off x="457200" y="152400"/>
            <a:ext cx="8229600" cy="639762"/>
          </a:xfrm>
        </p:spPr>
        <p:txBody>
          <a:bodyPr>
            <a:normAutofit fontScale="90000"/>
          </a:bodyPr>
          <a:lstStyle/>
          <a:p>
            <a:r>
              <a:rPr lang="en-US" dirty="0"/>
              <a:t>HTML5 Form Input Types</a:t>
            </a:r>
          </a:p>
        </p:txBody>
      </p:sp>
      <p:sp>
        <p:nvSpPr>
          <p:cNvPr id="3" name="Content Placeholder 2">
            <a:extLst>
              <a:ext uri="{FF2B5EF4-FFF2-40B4-BE49-F238E27FC236}">
                <a16:creationId xmlns:a16="http://schemas.microsoft.com/office/drawing/2014/main" id="{8E00C918-1937-4797-A854-D07F21255D6B}"/>
              </a:ext>
            </a:extLst>
          </p:cNvPr>
          <p:cNvSpPr>
            <a:spLocks noGrp="1"/>
          </p:cNvSpPr>
          <p:nvPr>
            <p:ph idx="1"/>
          </p:nvPr>
        </p:nvSpPr>
        <p:spPr>
          <a:xfrm>
            <a:off x="457200" y="990600"/>
            <a:ext cx="8229600" cy="5867400"/>
          </a:xfrm>
        </p:spPr>
        <p:txBody>
          <a:bodyPr>
            <a:normAutofit fontScale="70000" lnSpcReduction="20000"/>
          </a:bodyPr>
          <a:lstStyle/>
          <a:p>
            <a:r>
              <a:rPr lang="en-US" sz="3500" dirty="0">
                <a:latin typeface="+mj-lt"/>
              </a:rPr>
              <a:t>HTML5 gives us input types that provide for more data-specific UI elements and native data validation. </a:t>
            </a:r>
          </a:p>
          <a:p>
            <a:r>
              <a:rPr lang="en-US" sz="3500" dirty="0">
                <a:latin typeface="+mj-lt"/>
              </a:rPr>
              <a:t>HTML5 has a total of 13 new input types:</a:t>
            </a:r>
          </a:p>
          <a:p>
            <a:pPr lvl="1"/>
            <a:r>
              <a:rPr lang="en-US" sz="3100" dirty="0">
                <a:latin typeface="+mj-lt"/>
              </a:rPr>
              <a:t>search</a:t>
            </a:r>
          </a:p>
          <a:p>
            <a:pPr lvl="1"/>
            <a:r>
              <a:rPr lang="en-US" sz="3100" dirty="0">
                <a:latin typeface="+mj-lt"/>
              </a:rPr>
              <a:t>Email</a:t>
            </a:r>
          </a:p>
          <a:p>
            <a:pPr lvl="1"/>
            <a:r>
              <a:rPr lang="en-US" sz="3100" dirty="0" err="1">
                <a:latin typeface="+mj-lt"/>
              </a:rPr>
              <a:t>url</a:t>
            </a:r>
            <a:endParaRPr lang="en-US" sz="3100" dirty="0">
              <a:latin typeface="+mj-lt"/>
            </a:endParaRPr>
          </a:p>
          <a:p>
            <a:pPr lvl="1"/>
            <a:r>
              <a:rPr lang="en-US" sz="3100" dirty="0">
                <a:latin typeface="+mj-lt"/>
              </a:rPr>
              <a:t>Tel</a:t>
            </a:r>
          </a:p>
          <a:p>
            <a:pPr lvl="1"/>
            <a:r>
              <a:rPr lang="en-US" sz="3100" dirty="0">
                <a:latin typeface="+mj-lt"/>
              </a:rPr>
              <a:t>Number</a:t>
            </a:r>
          </a:p>
          <a:p>
            <a:pPr lvl="1"/>
            <a:r>
              <a:rPr lang="en-US" sz="3100" dirty="0">
                <a:latin typeface="+mj-lt"/>
              </a:rPr>
              <a:t>Range</a:t>
            </a:r>
          </a:p>
          <a:p>
            <a:pPr lvl="1"/>
            <a:r>
              <a:rPr lang="en-US" sz="3100" dirty="0">
                <a:latin typeface="+mj-lt"/>
              </a:rPr>
              <a:t>color </a:t>
            </a:r>
          </a:p>
          <a:p>
            <a:pPr lvl="1"/>
            <a:r>
              <a:rPr lang="en-US" sz="3100" dirty="0">
                <a:latin typeface="+mj-lt"/>
              </a:rPr>
              <a:t>datetime</a:t>
            </a:r>
          </a:p>
          <a:p>
            <a:pPr lvl="2"/>
            <a:r>
              <a:rPr lang="en-US" sz="2700" dirty="0">
                <a:latin typeface="+mj-lt"/>
              </a:rPr>
              <a:t>date </a:t>
            </a:r>
          </a:p>
          <a:p>
            <a:pPr lvl="2"/>
            <a:r>
              <a:rPr lang="en-US" sz="2700" dirty="0">
                <a:latin typeface="+mj-lt"/>
              </a:rPr>
              <a:t>Month</a:t>
            </a:r>
          </a:p>
          <a:p>
            <a:pPr lvl="2"/>
            <a:r>
              <a:rPr lang="en-US" sz="2700" dirty="0">
                <a:latin typeface="+mj-lt"/>
              </a:rPr>
              <a:t>Week</a:t>
            </a:r>
          </a:p>
          <a:p>
            <a:pPr lvl="2"/>
            <a:r>
              <a:rPr lang="en-US" sz="2700" dirty="0">
                <a:latin typeface="+mj-lt"/>
              </a:rPr>
              <a:t>Time</a:t>
            </a:r>
          </a:p>
          <a:p>
            <a:pPr lvl="2"/>
            <a:r>
              <a:rPr lang="en-US" sz="2700" dirty="0">
                <a:latin typeface="+mj-lt"/>
              </a:rPr>
              <a:t>datetime-local</a:t>
            </a:r>
            <a:br>
              <a:rPr lang="en-US" sz="2700" dirty="0"/>
            </a:br>
            <a:br>
              <a:rPr lang="en-US" dirty="0"/>
            </a:br>
            <a:br>
              <a:rPr lang="en-US" dirty="0"/>
            </a:br>
            <a:endParaRPr lang="en-US" dirty="0"/>
          </a:p>
        </p:txBody>
      </p:sp>
    </p:spTree>
    <p:extLst>
      <p:ext uri="{BB962C8B-B14F-4D97-AF65-F5344CB8AC3E}">
        <p14:creationId xmlns:p14="http://schemas.microsoft.com/office/powerpoint/2010/main" val="331562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190500"/>
            <a:ext cx="8229600" cy="715962"/>
          </a:xfrm>
        </p:spPr>
        <p:txBody>
          <a:bodyPr>
            <a:normAutofit fontScale="90000"/>
          </a:bodyPr>
          <a:lstStyle/>
          <a:p>
            <a:r>
              <a:rPr lang="en-US" dirty="0"/>
              <a:t>HTML5 Form Input Types - </a:t>
            </a:r>
            <a:r>
              <a:rPr lang="en-US" dirty="0">
                <a:latin typeface="Courier New" panose="02070309020205020404" pitchFamily="49" charset="0"/>
                <a:cs typeface="Courier New" panose="02070309020205020404" pitchFamily="49" charset="0"/>
              </a:rPr>
              <a:t>search</a:t>
            </a:r>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990600"/>
            <a:ext cx="8229600" cy="4191000"/>
          </a:xfrm>
        </p:spPr>
        <p:txBody>
          <a:bodyPr>
            <a:normAutofit fontScale="70000" lnSpcReduction="20000"/>
          </a:bodyPr>
          <a:lstStyle/>
          <a:p>
            <a:r>
              <a:rPr lang="en-US" sz="3100" dirty="0"/>
              <a:t>The search input type (type="search") provides a search field </a:t>
            </a:r>
            <a:br>
              <a:rPr lang="en-US" dirty="0"/>
            </a:br>
            <a:r>
              <a:rPr lang="en-US" dirty="0"/>
              <a:t>intended to be used to create search boxes on pages and apps. This type of field is set by using the value search for the type attribute:</a:t>
            </a:r>
          </a:p>
          <a:p>
            <a:pPr lvl="1"/>
            <a:r>
              <a:rPr lang="en-US" dirty="0">
                <a:latin typeface="Courier New" panose="02070309020205020404" pitchFamily="49" charset="0"/>
                <a:cs typeface="Courier New" panose="02070309020205020404" pitchFamily="49" charset="0"/>
              </a:rPr>
              <a:t>&lt;input type="search" id="search" name="search"&gt;</a:t>
            </a:r>
          </a:p>
          <a:p>
            <a:r>
              <a:rPr lang="en-US" dirty="0"/>
              <a:t>The main difference between a text field and a search field is how the browser styles its appearance. </a:t>
            </a:r>
          </a:p>
          <a:p>
            <a:r>
              <a:rPr lang="en-US" dirty="0"/>
              <a:t>Often, search fields are rendered with rounded corners; they also sometimes display an "Ⓧ", which clears the field of any value when clicked). </a:t>
            </a:r>
          </a:p>
          <a:p>
            <a:r>
              <a:rPr lang="en-US" dirty="0"/>
              <a:t>Another feature worth noting is that the values of a search field can be automatically saved and re-used to offer auto-completion across multiple pages of the same website; this tends to happen automatically in most modern browsers.</a:t>
            </a:r>
          </a:p>
        </p:txBody>
      </p:sp>
      <p:pic>
        <p:nvPicPr>
          <p:cNvPr id="6" name="Picture 5">
            <a:extLst>
              <a:ext uri="{FF2B5EF4-FFF2-40B4-BE49-F238E27FC236}">
                <a16:creationId xmlns:a16="http://schemas.microsoft.com/office/drawing/2014/main" id="{01244D62-9B2C-4899-967A-A7CBDA0756A8}"/>
              </a:ext>
            </a:extLst>
          </p:cNvPr>
          <p:cNvPicPr>
            <a:picLocks noChangeAspect="1"/>
          </p:cNvPicPr>
          <p:nvPr/>
        </p:nvPicPr>
        <p:blipFill rotWithShape="1">
          <a:blip r:embed="rId2"/>
          <a:srcRect l="31892" t="18326" r="32957" b="62072"/>
          <a:stretch/>
        </p:blipFill>
        <p:spPr>
          <a:xfrm>
            <a:off x="2140345" y="5265738"/>
            <a:ext cx="4863309" cy="884238"/>
          </a:xfrm>
          <a:prstGeom prst="rect">
            <a:avLst/>
          </a:prstGeom>
        </p:spPr>
      </p:pic>
    </p:spTree>
    <p:extLst>
      <p:ext uri="{BB962C8B-B14F-4D97-AF65-F5344CB8AC3E}">
        <p14:creationId xmlns:p14="http://schemas.microsoft.com/office/powerpoint/2010/main" val="187418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76200"/>
            <a:ext cx="8229600" cy="715962"/>
          </a:xfrm>
        </p:spPr>
        <p:txBody>
          <a:bodyPr>
            <a:normAutofit fontScale="90000"/>
          </a:bodyPr>
          <a:lstStyle/>
          <a:p>
            <a:r>
              <a:rPr lang="en-US" dirty="0"/>
              <a:t>HTML5 Form Input Types - </a:t>
            </a:r>
            <a:r>
              <a:rPr lang="en-US" dirty="0">
                <a:latin typeface="Courier New" panose="02070309020205020404" pitchFamily="49" charset="0"/>
                <a:cs typeface="Courier New" panose="02070309020205020404" pitchFamily="49" charset="0"/>
              </a:rPr>
              <a:t>email</a:t>
            </a:r>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792163"/>
            <a:ext cx="8229600" cy="2960442"/>
          </a:xfrm>
        </p:spPr>
        <p:txBody>
          <a:bodyPr>
            <a:normAutofit fontScale="70000" lnSpcReduction="20000"/>
          </a:bodyPr>
          <a:lstStyle/>
          <a:p>
            <a:r>
              <a:rPr lang="en-US" dirty="0"/>
              <a:t>The email type (type="email") is, unsurprisingly, used for specifying one or more email addresses. </a:t>
            </a:r>
          </a:p>
          <a:p>
            <a:r>
              <a:rPr lang="en-US" dirty="0"/>
              <a:t>This type of field is set using the value email for the type attribute:</a:t>
            </a:r>
          </a:p>
          <a:p>
            <a:pPr lvl="1"/>
            <a:r>
              <a:rPr lang="en-US" dirty="0">
                <a:latin typeface="Courier New" panose="02070309020205020404" pitchFamily="49" charset="0"/>
                <a:cs typeface="Courier New" panose="02070309020205020404" pitchFamily="49" charset="0"/>
              </a:rPr>
              <a:t>&lt;input type="email" id="email" name="email"&gt;</a:t>
            </a:r>
          </a:p>
          <a:p>
            <a:r>
              <a:rPr lang="en-US" dirty="0"/>
              <a:t>You can also use the multiple attribute in combination with the email input type to allow several email addresses to be entered in the same input (separated by commas):</a:t>
            </a:r>
          </a:p>
          <a:p>
            <a:pPr lvl="1"/>
            <a:r>
              <a:rPr lang="en-US" sz="2900" dirty="0">
                <a:latin typeface="Courier New" panose="02070309020205020404" pitchFamily="49" charset="0"/>
                <a:cs typeface="Courier New" panose="02070309020205020404" pitchFamily="49" charset="0"/>
              </a:rPr>
              <a:t>&lt;input type="email" id="email" name="email" multiple&gt;</a:t>
            </a:r>
          </a:p>
        </p:txBody>
      </p:sp>
      <p:pic>
        <p:nvPicPr>
          <p:cNvPr id="9" name="Picture 8">
            <a:extLst>
              <a:ext uri="{FF2B5EF4-FFF2-40B4-BE49-F238E27FC236}">
                <a16:creationId xmlns:a16="http://schemas.microsoft.com/office/drawing/2014/main" id="{D2807172-CED9-452C-91CC-FB35D66270BD}"/>
              </a:ext>
            </a:extLst>
          </p:cNvPr>
          <p:cNvPicPr>
            <a:picLocks noChangeAspect="1"/>
          </p:cNvPicPr>
          <p:nvPr/>
        </p:nvPicPr>
        <p:blipFill rotWithShape="1">
          <a:blip r:embed="rId2"/>
          <a:srcRect l="1127" t="35185" r="51667" b="30741"/>
          <a:stretch/>
        </p:blipFill>
        <p:spPr>
          <a:xfrm>
            <a:off x="77056" y="3581400"/>
            <a:ext cx="5334000" cy="2165726"/>
          </a:xfrm>
          <a:prstGeom prst="rect">
            <a:avLst/>
          </a:prstGeom>
        </p:spPr>
      </p:pic>
      <p:pic>
        <p:nvPicPr>
          <p:cNvPr id="11" name="Picture 10">
            <a:extLst>
              <a:ext uri="{FF2B5EF4-FFF2-40B4-BE49-F238E27FC236}">
                <a16:creationId xmlns:a16="http://schemas.microsoft.com/office/drawing/2014/main" id="{D041DC59-476C-4C97-AAC8-E2EC742C70D9}"/>
              </a:ext>
            </a:extLst>
          </p:cNvPr>
          <p:cNvPicPr>
            <a:picLocks noChangeAspect="1"/>
          </p:cNvPicPr>
          <p:nvPr/>
        </p:nvPicPr>
        <p:blipFill rotWithShape="1">
          <a:blip r:embed="rId3"/>
          <a:srcRect l="48333" t="32222" r="5000" b="45556"/>
          <a:stretch/>
        </p:blipFill>
        <p:spPr>
          <a:xfrm>
            <a:off x="3505200" y="5257800"/>
            <a:ext cx="5181600" cy="1387928"/>
          </a:xfrm>
          <a:prstGeom prst="rect">
            <a:avLst/>
          </a:prstGeom>
        </p:spPr>
      </p:pic>
    </p:spTree>
    <p:extLst>
      <p:ext uri="{BB962C8B-B14F-4D97-AF65-F5344CB8AC3E}">
        <p14:creationId xmlns:p14="http://schemas.microsoft.com/office/powerpoint/2010/main" val="145657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76200"/>
            <a:ext cx="8229600" cy="715962"/>
          </a:xfrm>
        </p:spPr>
        <p:txBody>
          <a:bodyPr>
            <a:normAutofit fontScale="90000"/>
          </a:bodyPr>
          <a:lstStyle/>
          <a:p>
            <a:r>
              <a:rPr lang="en-US" dirty="0"/>
              <a:t>HTML5 Form Input Types - </a:t>
            </a:r>
            <a:r>
              <a:rPr lang="en-US" dirty="0" err="1">
                <a:latin typeface="Courier New" panose="02070309020205020404" pitchFamily="49" charset="0"/>
                <a:cs typeface="Courier New" panose="02070309020205020404" pitchFamily="49" charset="0"/>
              </a:rPr>
              <a:t>url</a:t>
            </a:r>
            <a:endParaRPr lang="en-US"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792163"/>
            <a:ext cx="8229600" cy="2960442"/>
          </a:xfrm>
        </p:spPr>
        <p:txBody>
          <a:bodyPr>
            <a:normAutofit fontScale="62500" lnSpcReduction="20000"/>
          </a:bodyPr>
          <a:lstStyle/>
          <a:p>
            <a:r>
              <a:rPr lang="en-US" dirty="0"/>
              <a:t>The </a:t>
            </a:r>
            <a:r>
              <a:rPr lang="en-US" dirty="0" err="1"/>
              <a:t>url</a:t>
            </a:r>
            <a:r>
              <a:rPr lang="en-US" dirty="0"/>
              <a:t> input (type="</a:t>
            </a:r>
            <a:r>
              <a:rPr lang="en-US" dirty="0" err="1"/>
              <a:t>url</a:t>
            </a:r>
            <a:r>
              <a:rPr lang="en-US" dirty="0"/>
              <a:t>") is used for specifying a web address</a:t>
            </a:r>
          </a:p>
          <a:p>
            <a:r>
              <a:rPr lang="en-US" dirty="0"/>
              <a:t>A special type of field for entering URLs can be created using the value </a:t>
            </a:r>
            <a:r>
              <a:rPr lang="en-US" dirty="0" err="1"/>
              <a:t>url</a:t>
            </a:r>
            <a:r>
              <a:rPr lang="en-US" dirty="0"/>
              <a:t> for the type attribute:</a:t>
            </a:r>
          </a:p>
          <a:p>
            <a:pPr lvl="1"/>
            <a:r>
              <a:rPr lang="en-US" dirty="0">
                <a:latin typeface="Courier New" panose="02070309020205020404" pitchFamily="49" charset="0"/>
                <a:cs typeface="Courier New" panose="02070309020205020404" pitchFamily="49" charset="0"/>
              </a:rPr>
              <a:t>&lt;input type="</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id="</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name="</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"&gt;</a:t>
            </a:r>
          </a:p>
          <a:p>
            <a:r>
              <a:rPr lang="en-US" dirty="0"/>
              <a:t>It adds special validation constraints to the field. The browser will report an error if no protocol (such as http:) is entered, or if the URL is otherwise malformed. </a:t>
            </a:r>
          </a:p>
          <a:p>
            <a:r>
              <a:rPr lang="en-US" dirty="0"/>
              <a:t>On devices with dynamic keyboards, the default keyboard will often display some or all of the colon, period, and forward slash as default keys.</a:t>
            </a:r>
          </a:p>
        </p:txBody>
      </p:sp>
      <p:pic>
        <p:nvPicPr>
          <p:cNvPr id="11" name="Picture 10">
            <a:extLst>
              <a:ext uri="{FF2B5EF4-FFF2-40B4-BE49-F238E27FC236}">
                <a16:creationId xmlns:a16="http://schemas.microsoft.com/office/drawing/2014/main" id="{AD7CDECA-67C2-4768-B0F2-A65A0B99D5F1}"/>
              </a:ext>
            </a:extLst>
          </p:cNvPr>
          <p:cNvPicPr>
            <a:picLocks noChangeAspect="1"/>
          </p:cNvPicPr>
          <p:nvPr/>
        </p:nvPicPr>
        <p:blipFill rotWithShape="1">
          <a:blip r:embed="rId2"/>
          <a:srcRect l="833" t="27778" r="35833" b="47037"/>
          <a:stretch/>
        </p:blipFill>
        <p:spPr>
          <a:xfrm>
            <a:off x="143435" y="3752605"/>
            <a:ext cx="8857129" cy="1981200"/>
          </a:xfrm>
          <a:prstGeom prst="rect">
            <a:avLst/>
          </a:prstGeom>
        </p:spPr>
      </p:pic>
    </p:spTree>
    <p:extLst>
      <p:ext uri="{BB962C8B-B14F-4D97-AF65-F5344CB8AC3E}">
        <p14:creationId xmlns:p14="http://schemas.microsoft.com/office/powerpoint/2010/main" val="47043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76200"/>
            <a:ext cx="8229600" cy="715962"/>
          </a:xfrm>
        </p:spPr>
        <p:txBody>
          <a:bodyPr>
            <a:normAutofit fontScale="90000"/>
          </a:bodyPr>
          <a:lstStyle/>
          <a:p>
            <a:r>
              <a:rPr lang="en-US" dirty="0"/>
              <a:t>HTML5 Form Input Types - </a:t>
            </a:r>
            <a:r>
              <a:rPr lang="en-US" dirty="0" err="1">
                <a:latin typeface="Courier New" panose="02070309020205020404" pitchFamily="49" charset="0"/>
                <a:cs typeface="Courier New" panose="02070309020205020404" pitchFamily="49" charset="0"/>
              </a:rPr>
              <a:t>tel</a:t>
            </a:r>
            <a:endParaRPr lang="en-US"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792163"/>
            <a:ext cx="8229600" cy="2960442"/>
          </a:xfrm>
        </p:spPr>
        <p:txBody>
          <a:bodyPr>
            <a:normAutofit/>
          </a:bodyPr>
          <a:lstStyle/>
          <a:p>
            <a:r>
              <a:rPr lang="en-US" sz="2200" dirty="0"/>
              <a:t>A special field for filling in phone numbers can be created using </a:t>
            </a:r>
            <a:r>
              <a:rPr lang="en-US" sz="2200" dirty="0" err="1"/>
              <a:t>tel</a:t>
            </a:r>
            <a:r>
              <a:rPr lang="en-US" sz="2200" dirty="0"/>
              <a:t> as the value of the type attribute:</a:t>
            </a:r>
          </a:p>
          <a:p>
            <a:pPr lvl="1"/>
            <a:r>
              <a:rPr lang="en-US" sz="1800" dirty="0">
                <a:latin typeface="Courier New" panose="02070309020205020404" pitchFamily="49" charset="0"/>
                <a:cs typeface="Courier New" panose="02070309020205020404" pitchFamily="49" charset="0"/>
              </a:rPr>
              <a:t>&lt;input type="</a:t>
            </a:r>
            <a:r>
              <a:rPr lang="en-US" sz="1800" dirty="0" err="1">
                <a:latin typeface="Courier New" panose="02070309020205020404" pitchFamily="49" charset="0"/>
                <a:cs typeface="Courier New" panose="02070309020205020404" pitchFamily="49" charset="0"/>
              </a:rPr>
              <a:t>tel</a:t>
            </a:r>
            <a:r>
              <a:rPr lang="en-US" sz="1800" dirty="0">
                <a:latin typeface="Courier New" panose="02070309020205020404" pitchFamily="49" charset="0"/>
                <a:cs typeface="Courier New" panose="02070309020205020404" pitchFamily="49" charset="0"/>
              </a:rPr>
              <a:t>" id="</a:t>
            </a:r>
            <a:r>
              <a:rPr lang="en-US" sz="1800" dirty="0" err="1">
                <a:latin typeface="Courier New" panose="02070309020205020404" pitchFamily="49" charset="0"/>
                <a:cs typeface="Courier New" panose="02070309020205020404" pitchFamily="49" charset="0"/>
              </a:rPr>
              <a:t>tel</a:t>
            </a:r>
            <a:r>
              <a:rPr lang="en-US" sz="1800" dirty="0">
                <a:latin typeface="Courier New" panose="02070309020205020404" pitchFamily="49" charset="0"/>
                <a:cs typeface="Courier New" panose="02070309020205020404" pitchFamily="49" charset="0"/>
              </a:rPr>
              <a:t>" name="</a:t>
            </a:r>
            <a:r>
              <a:rPr lang="en-US" sz="1800" dirty="0" err="1">
                <a:latin typeface="Courier New" panose="02070309020205020404" pitchFamily="49" charset="0"/>
                <a:cs typeface="Courier New" panose="02070309020205020404" pitchFamily="49" charset="0"/>
              </a:rPr>
              <a:t>tel</a:t>
            </a:r>
            <a:r>
              <a:rPr lang="en-US" sz="1800" dirty="0">
                <a:latin typeface="Courier New" panose="02070309020205020404" pitchFamily="49" charset="0"/>
                <a:cs typeface="Courier New" panose="02070309020205020404" pitchFamily="49" charset="0"/>
              </a:rPr>
              <a:t>"&gt;</a:t>
            </a:r>
          </a:p>
          <a:p>
            <a:r>
              <a:rPr lang="en-US" sz="2200" dirty="0"/>
              <a:t>When accessed via a touch device with a dynamic keyboard, most devices will display a numeric keypad when type="</a:t>
            </a:r>
            <a:r>
              <a:rPr lang="en-US" sz="2200" dirty="0" err="1"/>
              <a:t>tel</a:t>
            </a:r>
            <a:r>
              <a:rPr lang="en-US" sz="2200" dirty="0"/>
              <a:t>" is encountered, meaning this type is useful whenever a numeric keypad is useful, and doesn't just have to be used for telephone numbers.</a:t>
            </a:r>
          </a:p>
        </p:txBody>
      </p:sp>
      <p:pic>
        <p:nvPicPr>
          <p:cNvPr id="7" name="Picture 6">
            <a:extLst>
              <a:ext uri="{FF2B5EF4-FFF2-40B4-BE49-F238E27FC236}">
                <a16:creationId xmlns:a16="http://schemas.microsoft.com/office/drawing/2014/main" id="{B42AE44E-6073-413A-A077-F8DDC7690291}"/>
              </a:ext>
            </a:extLst>
          </p:cNvPr>
          <p:cNvPicPr>
            <a:picLocks noChangeAspect="1"/>
          </p:cNvPicPr>
          <p:nvPr/>
        </p:nvPicPr>
        <p:blipFill>
          <a:blip r:embed="rId2"/>
          <a:stretch>
            <a:fillRect/>
          </a:stretch>
        </p:blipFill>
        <p:spPr>
          <a:xfrm>
            <a:off x="2590800" y="4114800"/>
            <a:ext cx="3200400" cy="2208276"/>
          </a:xfrm>
          <a:prstGeom prst="rect">
            <a:avLst/>
          </a:prstGeom>
        </p:spPr>
      </p:pic>
    </p:spTree>
    <p:extLst>
      <p:ext uri="{BB962C8B-B14F-4D97-AF65-F5344CB8AC3E}">
        <p14:creationId xmlns:p14="http://schemas.microsoft.com/office/powerpoint/2010/main" val="2467771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76200"/>
            <a:ext cx="8229600" cy="533400"/>
          </a:xfrm>
        </p:spPr>
        <p:txBody>
          <a:bodyPr>
            <a:normAutofit fontScale="90000"/>
          </a:bodyPr>
          <a:lstStyle/>
          <a:p>
            <a:r>
              <a:rPr lang="en-US" dirty="0"/>
              <a:t>HTML5 Form Input Types - </a:t>
            </a:r>
            <a:r>
              <a:rPr lang="en-US" dirty="0">
                <a:latin typeface="Courier New" panose="02070309020205020404" pitchFamily="49" charset="0"/>
                <a:cs typeface="Courier New" panose="02070309020205020404" pitchFamily="49" charset="0"/>
              </a:rPr>
              <a:t>number</a:t>
            </a:r>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609600"/>
            <a:ext cx="8229600" cy="4376555"/>
          </a:xfrm>
        </p:spPr>
        <p:txBody>
          <a:bodyPr>
            <a:normAutofit fontScale="70000" lnSpcReduction="20000"/>
          </a:bodyPr>
          <a:lstStyle/>
          <a:p>
            <a:r>
              <a:rPr lang="en-US" sz="3100" dirty="0">
                <a:latin typeface="+mj-lt"/>
              </a:rPr>
              <a:t>The number type (type="number") provides an input for entering a number. </a:t>
            </a:r>
          </a:p>
          <a:p>
            <a:r>
              <a:rPr lang="en-US" sz="3100" dirty="0">
                <a:latin typeface="+mj-lt"/>
              </a:rPr>
              <a:t>Usually, this is a “spinner” box, where you can either enter a number or click on the up or down arrows to select a number. </a:t>
            </a:r>
          </a:p>
          <a:p>
            <a:r>
              <a:rPr lang="en-US" sz="3100" dirty="0">
                <a:latin typeface="+mj-lt"/>
              </a:rPr>
              <a:t>The example below creates a number control whose value is restricted to any value between 1 and 5, and whose increase and decrease buttons change its value by 2.</a:t>
            </a:r>
          </a:p>
          <a:p>
            <a:pPr lvl="1"/>
            <a:r>
              <a:rPr lang="en-US" sz="2700" dirty="0">
                <a:latin typeface="Courier New" panose="02070309020205020404" pitchFamily="49" charset="0"/>
                <a:cs typeface="Courier New" panose="02070309020205020404" pitchFamily="49" charset="0"/>
              </a:rPr>
              <a:t>&lt;input type="number" name="age" id="age" min="1" max=“5" step="2"&gt;</a:t>
            </a:r>
          </a:p>
          <a:p>
            <a:pPr algn="l"/>
            <a:r>
              <a:rPr lang="en-US" sz="3100" b="0" i="0" dirty="0">
                <a:solidFill>
                  <a:srgbClr val="000000"/>
                </a:solidFill>
                <a:effectLst/>
                <a:latin typeface="+mj-lt"/>
              </a:rPr>
              <a:t>Use the following attributes to specify restrictions:</a:t>
            </a:r>
          </a:p>
          <a:p>
            <a:pPr lvl="1">
              <a:buFont typeface="Arial" panose="020B0604020202020204" pitchFamily="34" charset="0"/>
              <a:buChar char="•"/>
            </a:pPr>
            <a:r>
              <a:rPr lang="en-US" sz="2700" b="0" i="0" dirty="0">
                <a:solidFill>
                  <a:srgbClr val="000000"/>
                </a:solidFill>
                <a:effectLst/>
                <a:latin typeface="+mj-lt"/>
                <a:hlinkClick r:id="rId2"/>
              </a:rPr>
              <a:t>max</a:t>
            </a:r>
            <a:r>
              <a:rPr lang="en-US" sz="2700" b="0" i="0" dirty="0">
                <a:solidFill>
                  <a:srgbClr val="000000"/>
                </a:solidFill>
                <a:effectLst/>
                <a:latin typeface="+mj-lt"/>
              </a:rPr>
              <a:t> - specifies the maximum value allowed</a:t>
            </a:r>
          </a:p>
          <a:p>
            <a:pPr lvl="1">
              <a:buFont typeface="Arial" panose="020B0604020202020204" pitchFamily="34" charset="0"/>
              <a:buChar char="•"/>
            </a:pPr>
            <a:r>
              <a:rPr lang="en-US" sz="2700" b="0" i="0" dirty="0">
                <a:solidFill>
                  <a:srgbClr val="000000"/>
                </a:solidFill>
                <a:effectLst/>
                <a:latin typeface="+mj-lt"/>
                <a:hlinkClick r:id="rId3"/>
              </a:rPr>
              <a:t>min</a:t>
            </a:r>
            <a:r>
              <a:rPr lang="en-US" sz="2700" b="0" i="0" dirty="0">
                <a:solidFill>
                  <a:srgbClr val="000000"/>
                </a:solidFill>
                <a:effectLst/>
                <a:latin typeface="+mj-lt"/>
              </a:rPr>
              <a:t> - specifies the minimum value allowed</a:t>
            </a:r>
          </a:p>
          <a:p>
            <a:pPr lvl="1">
              <a:buFont typeface="Arial" panose="020B0604020202020204" pitchFamily="34" charset="0"/>
              <a:buChar char="•"/>
            </a:pPr>
            <a:r>
              <a:rPr lang="en-US" sz="2700" b="0" i="0" dirty="0">
                <a:solidFill>
                  <a:srgbClr val="000000"/>
                </a:solidFill>
                <a:effectLst/>
                <a:latin typeface="+mj-lt"/>
                <a:hlinkClick r:id="rId4"/>
              </a:rPr>
              <a:t>step</a:t>
            </a:r>
            <a:r>
              <a:rPr lang="en-US" sz="2700" b="0" i="0" dirty="0">
                <a:solidFill>
                  <a:srgbClr val="000000"/>
                </a:solidFill>
                <a:effectLst/>
                <a:latin typeface="+mj-lt"/>
              </a:rPr>
              <a:t> - specifies the legal number intervals</a:t>
            </a:r>
          </a:p>
          <a:p>
            <a:pPr lvl="1">
              <a:buFont typeface="Arial" panose="020B0604020202020204" pitchFamily="34" charset="0"/>
              <a:buChar char="•"/>
            </a:pPr>
            <a:r>
              <a:rPr lang="en-US" sz="2700" b="0" i="0" dirty="0">
                <a:solidFill>
                  <a:srgbClr val="000000"/>
                </a:solidFill>
                <a:effectLst/>
                <a:latin typeface="+mj-lt"/>
                <a:hlinkClick r:id="rId5"/>
              </a:rPr>
              <a:t>value</a:t>
            </a:r>
            <a:r>
              <a:rPr lang="en-US" sz="2700" b="0" i="0" dirty="0">
                <a:solidFill>
                  <a:srgbClr val="000000"/>
                </a:solidFill>
                <a:effectLst/>
                <a:latin typeface="+mj-lt"/>
              </a:rPr>
              <a:t> - Specifies the default value</a:t>
            </a:r>
            <a:br>
              <a:rPr lang="en-US" dirty="0"/>
            </a:br>
            <a:endParaRPr lang="en-US" dirty="0"/>
          </a:p>
        </p:txBody>
      </p:sp>
      <p:pic>
        <p:nvPicPr>
          <p:cNvPr id="9" name="Picture 8">
            <a:extLst>
              <a:ext uri="{FF2B5EF4-FFF2-40B4-BE49-F238E27FC236}">
                <a16:creationId xmlns:a16="http://schemas.microsoft.com/office/drawing/2014/main" id="{498D3D8F-B7CA-4911-B9F3-F5FE35F9FF39}"/>
              </a:ext>
            </a:extLst>
          </p:cNvPr>
          <p:cNvPicPr>
            <a:picLocks noChangeAspect="1"/>
          </p:cNvPicPr>
          <p:nvPr/>
        </p:nvPicPr>
        <p:blipFill rotWithShape="1">
          <a:blip r:embed="rId6"/>
          <a:srcRect l="833" t="27778" r="32500" b="47037"/>
          <a:stretch/>
        </p:blipFill>
        <p:spPr>
          <a:xfrm>
            <a:off x="254285" y="4986155"/>
            <a:ext cx="8635430" cy="1835029"/>
          </a:xfrm>
          <a:prstGeom prst="rect">
            <a:avLst/>
          </a:prstGeom>
        </p:spPr>
      </p:pic>
    </p:spTree>
    <p:extLst>
      <p:ext uri="{BB962C8B-B14F-4D97-AF65-F5344CB8AC3E}">
        <p14:creationId xmlns:p14="http://schemas.microsoft.com/office/powerpoint/2010/main" val="10853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6545-58B2-4E22-AB13-219C40DA8F1F}"/>
              </a:ext>
            </a:extLst>
          </p:cNvPr>
          <p:cNvSpPr>
            <a:spLocks noGrp="1"/>
          </p:cNvSpPr>
          <p:nvPr>
            <p:ph type="title"/>
          </p:nvPr>
        </p:nvSpPr>
        <p:spPr>
          <a:xfrm>
            <a:off x="457200" y="76200"/>
            <a:ext cx="8229600" cy="715962"/>
          </a:xfrm>
        </p:spPr>
        <p:txBody>
          <a:bodyPr>
            <a:normAutofit fontScale="90000"/>
          </a:bodyPr>
          <a:lstStyle/>
          <a:p>
            <a:r>
              <a:rPr lang="en-US" dirty="0"/>
              <a:t>HTML5 Form Input Types - </a:t>
            </a:r>
            <a:r>
              <a:rPr lang="en-US" dirty="0">
                <a:latin typeface="Courier New" panose="02070309020205020404" pitchFamily="49" charset="0"/>
                <a:cs typeface="Courier New" panose="02070309020205020404" pitchFamily="49" charset="0"/>
              </a:rPr>
              <a:t>range</a:t>
            </a:r>
            <a:endParaRPr lang="en-US" dirty="0"/>
          </a:p>
        </p:txBody>
      </p:sp>
      <p:sp>
        <p:nvSpPr>
          <p:cNvPr id="3" name="Content Placeholder 2">
            <a:extLst>
              <a:ext uri="{FF2B5EF4-FFF2-40B4-BE49-F238E27FC236}">
                <a16:creationId xmlns:a16="http://schemas.microsoft.com/office/drawing/2014/main" id="{243ABAF8-9DD6-47EE-95B5-89E79FD7CCA7}"/>
              </a:ext>
            </a:extLst>
          </p:cNvPr>
          <p:cNvSpPr>
            <a:spLocks noGrp="1"/>
          </p:cNvSpPr>
          <p:nvPr>
            <p:ph idx="1"/>
          </p:nvPr>
        </p:nvSpPr>
        <p:spPr>
          <a:xfrm>
            <a:off x="457200" y="792162"/>
            <a:ext cx="8229600" cy="4313238"/>
          </a:xfrm>
        </p:spPr>
        <p:txBody>
          <a:bodyPr>
            <a:normAutofit fontScale="55000" lnSpcReduction="20000"/>
          </a:bodyPr>
          <a:lstStyle/>
          <a:p>
            <a:r>
              <a:rPr lang="en-US" sz="4000" b="0" i="0" dirty="0">
                <a:solidFill>
                  <a:srgbClr val="000000"/>
                </a:solidFill>
                <a:effectLst/>
                <a:latin typeface="+mj-lt"/>
              </a:rPr>
              <a:t>The range input type (type="range") displays a slider control in browsers that support it. </a:t>
            </a:r>
          </a:p>
          <a:p>
            <a:r>
              <a:rPr lang="en-US" sz="4000" b="0" i="0" dirty="0">
                <a:solidFill>
                  <a:srgbClr val="000000"/>
                </a:solidFill>
                <a:effectLst/>
                <a:latin typeface="+mj-lt"/>
              </a:rPr>
              <a:t>As with the number type, it allows the min, max, and step attributes. </a:t>
            </a:r>
          </a:p>
          <a:p>
            <a:r>
              <a:rPr lang="en-US" sz="4000" dirty="0">
                <a:latin typeface="+mj-lt"/>
              </a:rPr>
              <a:t>The difference between number and range, according to the spec, is that the exact value of the number is unimportant with range. </a:t>
            </a:r>
          </a:p>
          <a:p>
            <a:r>
              <a:rPr lang="en-US" sz="4000" dirty="0">
                <a:latin typeface="+mj-lt"/>
              </a:rPr>
              <a:t>It’s ideal for inputs where you want an imprecise number; for example, a customer satisfaction survey asking clients to rate aspects of the service they received.</a:t>
            </a:r>
          </a:p>
          <a:p>
            <a:pPr lvl="1"/>
            <a:r>
              <a:rPr lang="en-US" dirty="0"/>
              <a:t>&lt;label for="price"&gt;Choose a maximum house price: &lt;/label&gt;</a:t>
            </a:r>
          </a:p>
          <a:p>
            <a:pPr lvl="1"/>
            <a:r>
              <a:rPr lang="en-US" dirty="0"/>
              <a:t>&lt;input type="range" name="price" id="price" min="50000" max="500000" step="100" value="250000"&gt;</a:t>
            </a:r>
            <a:br>
              <a:rPr lang="en-US" dirty="0"/>
            </a:br>
            <a:endParaRPr lang="en-US" dirty="0"/>
          </a:p>
        </p:txBody>
      </p:sp>
      <p:pic>
        <p:nvPicPr>
          <p:cNvPr id="11" name="Picture 10">
            <a:extLst>
              <a:ext uri="{FF2B5EF4-FFF2-40B4-BE49-F238E27FC236}">
                <a16:creationId xmlns:a16="http://schemas.microsoft.com/office/drawing/2014/main" id="{634DE961-825C-4B1F-839D-C5FD1743858D}"/>
              </a:ext>
            </a:extLst>
          </p:cNvPr>
          <p:cNvPicPr>
            <a:picLocks noChangeAspect="1"/>
          </p:cNvPicPr>
          <p:nvPr/>
        </p:nvPicPr>
        <p:blipFill rotWithShape="1">
          <a:blip r:embed="rId2"/>
          <a:srcRect l="834" t="27778" r="35000" b="39629"/>
          <a:stretch/>
        </p:blipFill>
        <p:spPr>
          <a:xfrm>
            <a:off x="228599" y="4343400"/>
            <a:ext cx="8801099" cy="2514600"/>
          </a:xfrm>
          <a:prstGeom prst="rect">
            <a:avLst/>
          </a:prstGeom>
        </p:spPr>
      </p:pic>
    </p:spTree>
    <p:extLst>
      <p:ext uri="{BB962C8B-B14F-4D97-AF65-F5344CB8AC3E}">
        <p14:creationId xmlns:p14="http://schemas.microsoft.com/office/powerpoint/2010/main" val="2447516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5C75-30E0-490C-AF4D-3ED74D89AD07}"/>
              </a:ext>
            </a:extLst>
          </p:cNvPr>
          <p:cNvSpPr>
            <a:spLocks noGrp="1"/>
          </p:cNvSpPr>
          <p:nvPr>
            <p:ph type="title"/>
          </p:nvPr>
        </p:nvSpPr>
        <p:spPr>
          <a:xfrm>
            <a:off x="457200" y="274638"/>
            <a:ext cx="8229600" cy="639762"/>
          </a:xfrm>
        </p:spPr>
        <p:txBody>
          <a:bodyPr>
            <a:normAutofit fontScale="90000"/>
          </a:bodyPr>
          <a:lstStyle/>
          <a:p>
            <a:r>
              <a:rPr lang="en-US" dirty="0"/>
              <a:t>HTML5 Form Input Types - </a:t>
            </a:r>
            <a:r>
              <a:rPr lang="en-US" dirty="0">
                <a:latin typeface="Courier New" panose="02070309020205020404" pitchFamily="49" charset="0"/>
                <a:cs typeface="Courier New" panose="02070309020205020404" pitchFamily="49" charset="0"/>
              </a:rPr>
              <a:t>color</a:t>
            </a:r>
            <a:endParaRPr lang="en-US" dirty="0"/>
          </a:p>
        </p:txBody>
      </p:sp>
      <p:sp>
        <p:nvSpPr>
          <p:cNvPr id="3" name="Content Placeholder 2">
            <a:extLst>
              <a:ext uri="{FF2B5EF4-FFF2-40B4-BE49-F238E27FC236}">
                <a16:creationId xmlns:a16="http://schemas.microsoft.com/office/drawing/2014/main" id="{9E4B6C1F-D665-4DA1-80B1-271F2BB6A8EC}"/>
              </a:ext>
            </a:extLst>
          </p:cNvPr>
          <p:cNvSpPr>
            <a:spLocks noGrp="1"/>
          </p:cNvSpPr>
          <p:nvPr>
            <p:ph idx="1"/>
          </p:nvPr>
        </p:nvSpPr>
        <p:spPr>
          <a:xfrm>
            <a:off x="457200" y="990601"/>
            <a:ext cx="8229600" cy="2743199"/>
          </a:xfrm>
        </p:spPr>
        <p:txBody>
          <a:bodyPr>
            <a:noAutofit/>
          </a:bodyPr>
          <a:lstStyle/>
          <a:p>
            <a:r>
              <a:rPr lang="en-US" sz="2200" b="0" i="0" dirty="0">
                <a:solidFill>
                  <a:srgbClr val="000000"/>
                </a:solidFill>
                <a:effectLst/>
                <a:latin typeface="Melior"/>
              </a:rPr>
              <a:t>The </a:t>
            </a:r>
            <a:r>
              <a:rPr lang="en-US" sz="2200" b="0" i="0" dirty="0">
                <a:solidFill>
                  <a:srgbClr val="000000"/>
                </a:solidFill>
                <a:effectLst/>
                <a:latin typeface="Monospace821BT-Roman"/>
              </a:rPr>
              <a:t>color </a:t>
            </a:r>
            <a:r>
              <a:rPr lang="en-US" sz="2200" b="0" i="0" dirty="0">
                <a:solidFill>
                  <a:srgbClr val="000000"/>
                </a:solidFill>
                <a:effectLst/>
                <a:latin typeface="Melior"/>
              </a:rPr>
              <a:t>input type (</a:t>
            </a:r>
            <a:r>
              <a:rPr lang="en-US" sz="2200" b="0" i="0" dirty="0">
                <a:solidFill>
                  <a:srgbClr val="000000"/>
                </a:solidFill>
                <a:effectLst/>
                <a:latin typeface="Monospace821BT-Roman"/>
              </a:rPr>
              <a:t>type="color"</a:t>
            </a:r>
            <a:r>
              <a:rPr lang="en-US" sz="2200" b="0" i="0" dirty="0">
                <a:solidFill>
                  <a:srgbClr val="000000"/>
                </a:solidFill>
                <a:effectLst/>
                <a:latin typeface="Melior"/>
              </a:rPr>
              <a:t>) provides the user with a color picker.</a:t>
            </a:r>
          </a:p>
          <a:p>
            <a:r>
              <a:rPr lang="en-US" sz="2200" dirty="0"/>
              <a:t>A color control can be created using the &lt;input&gt; element with its type attribute set to the value color:</a:t>
            </a:r>
          </a:p>
          <a:p>
            <a:pPr lvl="1"/>
            <a:r>
              <a:rPr lang="en-US" sz="1800" dirty="0">
                <a:latin typeface="Courier New" panose="02070309020205020404" pitchFamily="49" charset="0"/>
                <a:cs typeface="Courier New" panose="02070309020205020404" pitchFamily="49" charset="0"/>
              </a:rPr>
              <a:t>&lt;input type="color" name="color" id="color"&gt;</a:t>
            </a:r>
          </a:p>
          <a:p>
            <a:r>
              <a:rPr lang="en-US" sz="2200" b="0" i="0" dirty="0">
                <a:solidFill>
                  <a:srgbClr val="000000"/>
                </a:solidFill>
                <a:effectLst/>
                <a:latin typeface="+mj-lt"/>
              </a:rPr>
              <a:t>The color picker should return a hexadecimal RGB color value, such as #FF3300.</a:t>
            </a:r>
            <a:r>
              <a:rPr lang="en-US" sz="2200" dirty="0">
                <a:latin typeface="+mj-lt"/>
              </a:rPr>
              <a:t> </a:t>
            </a:r>
            <a:br>
              <a:rPr lang="en-US" sz="2200" dirty="0"/>
            </a:br>
            <a:endParaRPr lang="en-US" sz="2200" dirty="0"/>
          </a:p>
        </p:txBody>
      </p:sp>
      <p:pic>
        <p:nvPicPr>
          <p:cNvPr id="11" name="Picture 10">
            <a:extLst>
              <a:ext uri="{FF2B5EF4-FFF2-40B4-BE49-F238E27FC236}">
                <a16:creationId xmlns:a16="http://schemas.microsoft.com/office/drawing/2014/main" id="{F3231159-40AD-4D57-BCE8-6EB0F75F5453}"/>
              </a:ext>
            </a:extLst>
          </p:cNvPr>
          <p:cNvPicPr>
            <a:picLocks noChangeAspect="1"/>
          </p:cNvPicPr>
          <p:nvPr/>
        </p:nvPicPr>
        <p:blipFill rotWithShape="1">
          <a:blip r:embed="rId2"/>
          <a:srcRect l="833" t="27778" r="13333" b="26296"/>
          <a:stretch/>
        </p:blipFill>
        <p:spPr>
          <a:xfrm>
            <a:off x="-1" y="3886200"/>
            <a:ext cx="9114497" cy="2743198"/>
          </a:xfrm>
          <a:prstGeom prst="rect">
            <a:avLst/>
          </a:prstGeom>
        </p:spPr>
      </p:pic>
    </p:spTree>
    <p:extLst>
      <p:ext uri="{BB962C8B-B14F-4D97-AF65-F5344CB8AC3E}">
        <p14:creationId xmlns:p14="http://schemas.microsoft.com/office/powerpoint/2010/main" val="113136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2946-5673-41A6-8944-2812598501F2}"/>
              </a:ext>
            </a:extLst>
          </p:cNvPr>
          <p:cNvSpPr>
            <a:spLocks noGrp="1"/>
          </p:cNvSpPr>
          <p:nvPr>
            <p:ph type="title"/>
          </p:nvPr>
        </p:nvSpPr>
        <p:spPr>
          <a:xfrm>
            <a:off x="457200" y="152400"/>
            <a:ext cx="8229600" cy="715962"/>
          </a:xfrm>
        </p:spPr>
        <p:txBody>
          <a:bodyPr>
            <a:normAutofit fontScale="90000"/>
          </a:bodyPr>
          <a:lstStyle/>
          <a:p>
            <a:r>
              <a:rPr lang="en-US" sz="3600" dirty="0"/>
              <a:t>HTML5 Form Input Types - </a:t>
            </a:r>
            <a:r>
              <a:rPr lang="en-US" sz="3600" dirty="0">
                <a:latin typeface="Courier New" panose="02070309020205020404" pitchFamily="49" charset="0"/>
                <a:cs typeface="Courier New" panose="02070309020205020404" pitchFamily="49" charset="0"/>
              </a:rPr>
              <a:t>date</a:t>
            </a:r>
            <a:r>
              <a:rPr lang="en-US" sz="3600" dirty="0"/>
              <a:t> and </a:t>
            </a:r>
            <a:r>
              <a:rPr lang="en-US" sz="3600" dirty="0">
                <a:latin typeface="Courier New" panose="02070309020205020404" pitchFamily="49" charset="0"/>
                <a:cs typeface="Courier New" panose="02070309020205020404" pitchFamily="49" charset="0"/>
              </a:rPr>
              <a:t>time</a:t>
            </a:r>
            <a:r>
              <a:rPr lang="en-US" sz="3600" dirty="0"/>
              <a:t> </a:t>
            </a:r>
          </a:p>
        </p:txBody>
      </p:sp>
      <p:sp>
        <p:nvSpPr>
          <p:cNvPr id="3" name="Content Placeholder 2">
            <a:extLst>
              <a:ext uri="{FF2B5EF4-FFF2-40B4-BE49-F238E27FC236}">
                <a16:creationId xmlns:a16="http://schemas.microsoft.com/office/drawing/2014/main" id="{5BD68715-7BE2-4055-B7A4-47BC28560B3C}"/>
              </a:ext>
            </a:extLst>
          </p:cNvPr>
          <p:cNvSpPr>
            <a:spLocks noGrp="1"/>
          </p:cNvSpPr>
          <p:nvPr>
            <p:ph idx="1"/>
          </p:nvPr>
        </p:nvSpPr>
        <p:spPr>
          <a:xfrm>
            <a:off x="457200" y="914400"/>
            <a:ext cx="8229600" cy="5791200"/>
          </a:xfrm>
        </p:spPr>
        <p:txBody>
          <a:bodyPr>
            <a:normAutofit/>
          </a:bodyPr>
          <a:lstStyle/>
          <a:p>
            <a:r>
              <a:rPr lang="en-US" sz="2200" dirty="0">
                <a:latin typeface="+mj-lt"/>
              </a:rPr>
              <a:t>There are several new date and time input types, including date, datetime, datetime-local, month, time, and week. </a:t>
            </a:r>
          </a:p>
          <a:p>
            <a:r>
              <a:rPr lang="en-US" sz="2200" dirty="0">
                <a:latin typeface="+mj-lt"/>
              </a:rPr>
              <a:t>All date and time inputs accept data formatted according to the ISO 8601 standard. </a:t>
            </a:r>
          </a:p>
          <a:p>
            <a:r>
              <a:rPr lang="en-US" sz="2200" dirty="0"/>
              <a:t>A date and time control is created using the &lt;input&gt; element and an appropriate value for the type attribute, depending on whether you wish to collect dates, times, or both. </a:t>
            </a:r>
          </a:p>
          <a:p>
            <a:pPr lvl="1"/>
            <a:r>
              <a:rPr lang="en-GB" altLang="en-US" sz="1800" dirty="0">
                <a:latin typeface="+mj-lt"/>
              </a:rPr>
              <a:t>date – It selects date, month and year, f</a:t>
            </a:r>
            <a:r>
              <a:rPr lang="en-US" sz="1800" dirty="0">
                <a:latin typeface="+mj-lt"/>
              </a:rPr>
              <a:t>or example, 24-06-2004. </a:t>
            </a:r>
            <a:endParaRPr lang="en-GB" altLang="en-US" sz="1800" dirty="0">
              <a:latin typeface="+mj-lt"/>
            </a:endParaRPr>
          </a:p>
          <a:p>
            <a:pPr lvl="1">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800" dirty="0">
                <a:latin typeface="+mj-lt"/>
              </a:rPr>
              <a:t>month – It selects month and year </a:t>
            </a:r>
            <a:r>
              <a:rPr lang="en-US" sz="1800" dirty="0">
                <a:latin typeface="+mj-lt"/>
              </a:rPr>
              <a:t>for example, 12-2012. </a:t>
            </a:r>
          </a:p>
          <a:p>
            <a:pPr lvl="2">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US" altLang="en-US" sz="1400" dirty="0">
                <a:latin typeface="Courier New" panose="02070309020205020404" pitchFamily="49" charset="0"/>
                <a:cs typeface="Courier New" panose="02070309020205020404" pitchFamily="49" charset="0"/>
              </a:rPr>
              <a:t>&lt;input type="month" name="month" id="month"&gt;</a:t>
            </a:r>
            <a:endParaRPr lang="en-GB" altLang="en-US" sz="1400" dirty="0">
              <a:latin typeface="Courier New" panose="02070309020205020404" pitchFamily="49" charset="0"/>
              <a:cs typeface="Courier New" panose="02070309020205020404" pitchFamily="49" charset="0"/>
            </a:endParaRPr>
          </a:p>
          <a:p>
            <a:pPr lvl="1">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800" dirty="0">
                <a:latin typeface="+mj-lt"/>
              </a:rPr>
              <a:t>week - Selects week and year for example, </a:t>
            </a:r>
            <a:r>
              <a:rPr lang="en-US" sz="1400" b="0" i="0" dirty="0">
                <a:solidFill>
                  <a:srgbClr val="000000"/>
                </a:solidFill>
                <a:effectLst/>
                <a:latin typeface="Melior"/>
              </a:rPr>
              <a:t>W01-2012.</a:t>
            </a:r>
            <a:r>
              <a:rPr lang="en-US" sz="1000" dirty="0"/>
              <a:t> </a:t>
            </a:r>
          </a:p>
          <a:p>
            <a:pPr lvl="2">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400" dirty="0">
                <a:latin typeface="Courier New" panose="02070309020205020404" pitchFamily="49" charset="0"/>
                <a:cs typeface="Courier New" panose="02070309020205020404" pitchFamily="49" charset="0"/>
              </a:rPr>
              <a:t>&lt;input type="week" name="week" id="week"&gt;</a:t>
            </a:r>
          </a:p>
          <a:p>
            <a:pPr lvl="1">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800" dirty="0">
                <a:latin typeface="+mj-lt"/>
              </a:rPr>
              <a:t>time - Selects time (hour and minute)</a:t>
            </a:r>
            <a:r>
              <a:rPr lang="ar-SA" altLang="en-US" sz="1800" dirty="0">
                <a:latin typeface="+mj-lt"/>
              </a:rPr>
              <a:t>‏</a:t>
            </a:r>
            <a:r>
              <a:rPr lang="en-US" altLang="en-US" sz="1800" dirty="0">
                <a:latin typeface="+mj-lt"/>
              </a:rPr>
              <a:t> </a:t>
            </a:r>
            <a:r>
              <a:rPr lang="en-US" sz="1400" b="0" i="0" dirty="0">
                <a:solidFill>
                  <a:srgbClr val="000000"/>
                </a:solidFill>
                <a:effectLst/>
                <a:latin typeface="Melior"/>
              </a:rPr>
              <a:t>for example, 22:00 </a:t>
            </a:r>
          </a:p>
          <a:p>
            <a:pPr lvl="2">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US" altLang="en-US" sz="1400" dirty="0">
                <a:solidFill>
                  <a:srgbClr val="000000"/>
                </a:solidFill>
                <a:latin typeface="Courier New" panose="02070309020205020404" pitchFamily="49" charset="0"/>
                <a:cs typeface="Courier New" panose="02070309020205020404" pitchFamily="49" charset="0"/>
              </a:rPr>
              <a:t>&lt;input type="time" name="time" id="time"&gt;</a:t>
            </a:r>
          </a:p>
          <a:p>
            <a:pPr lvl="1">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800" dirty="0">
                <a:latin typeface="+mj-lt"/>
              </a:rPr>
              <a:t>datetime - Selects time, date, month and year</a:t>
            </a:r>
          </a:p>
          <a:p>
            <a:pPr lvl="1">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1800" dirty="0">
                <a:latin typeface="+mj-lt"/>
              </a:rPr>
              <a:t>datetime-local - Selects time, date, month and year (local time)</a:t>
            </a:r>
            <a:r>
              <a:rPr lang="ar-SA" altLang="en-US" sz="1800" dirty="0">
                <a:latin typeface="+mj-lt"/>
              </a:rPr>
              <a:t>‏</a:t>
            </a:r>
            <a:endParaRPr lang="en-US" altLang="en-US" sz="1800" dirty="0">
              <a:latin typeface="+mj-lt"/>
            </a:endParaRPr>
          </a:p>
          <a:p>
            <a:pPr lvl="2">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US" sz="1400" dirty="0">
                <a:latin typeface="Courier New" panose="02070309020205020404" pitchFamily="49" charset="0"/>
                <a:cs typeface="Courier New" panose="02070309020205020404" pitchFamily="49" charset="0"/>
              </a:rPr>
              <a:t>&lt;input type="datetime-local" name="datetime" id="datetime"&gt;</a:t>
            </a:r>
          </a:p>
        </p:txBody>
      </p:sp>
    </p:spTree>
    <p:extLst>
      <p:ext uri="{BB962C8B-B14F-4D97-AF65-F5344CB8AC3E}">
        <p14:creationId xmlns:p14="http://schemas.microsoft.com/office/powerpoint/2010/main" val="436390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70E9-4BF1-4252-81EA-5B7C932B6F5B}"/>
              </a:ext>
            </a:extLst>
          </p:cNvPr>
          <p:cNvSpPr>
            <a:spLocks noGrp="1"/>
          </p:cNvSpPr>
          <p:nvPr>
            <p:ph type="title"/>
          </p:nvPr>
        </p:nvSpPr>
        <p:spPr>
          <a:xfrm>
            <a:off x="457200" y="152400"/>
            <a:ext cx="8229600" cy="639762"/>
          </a:xfrm>
        </p:spPr>
        <p:txBody>
          <a:bodyPr>
            <a:normAutofit fontScale="90000"/>
          </a:bodyPr>
          <a:lstStyle/>
          <a:p>
            <a:r>
              <a:rPr lang="en-US" dirty="0"/>
              <a:t>HTML5 Form Input Attributes</a:t>
            </a:r>
          </a:p>
        </p:txBody>
      </p:sp>
      <p:sp>
        <p:nvSpPr>
          <p:cNvPr id="3" name="Content Placeholder 2">
            <a:extLst>
              <a:ext uri="{FF2B5EF4-FFF2-40B4-BE49-F238E27FC236}">
                <a16:creationId xmlns:a16="http://schemas.microsoft.com/office/drawing/2014/main" id="{8E00C918-1937-4797-A854-D07F21255D6B}"/>
              </a:ext>
            </a:extLst>
          </p:cNvPr>
          <p:cNvSpPr>
            <a:spLocks noGrp="1"/>
          </p:cNvSpPr>
          <p:nvPr>
            <p:ph idx="1"/>
          </p:nvPr>
        </p:nvSpPr>
        <p:spPr>
          <a:xfrm>
            <a:off x="481173" y="838200"/>
            <a:ext cx="8229600" cy="5867400"/>
          </a:xfrm>
        </p:spPr>
        <p:txBody>
          <a:bodyPr>
            <a:normAutofit/>
          </a:bodyPr>
          <a:lstStyle/>
          <a:p>
            <a:r>
              <a:rPr lang="en-US" sz="2400" b="0" i="0" dirty="0">
                <a:solidFill>
                  <a:srgbClr val="000000"/>
                </a:solidFill>
                <a:effectLst/>
                <a:latin typeface="Melior"/>
              </a:rPr>
              <a:t>For years, developers have written (or copied and pasted) snippets of JavaScript to validate the information users entered into form fields: what elements are required, what type of data is accepted, and so on. </a:t>
            </a:r>
          </a:p>
          <a:p>
            <a:r>
              <a:rPr lang="en-US" sz="2400" b="0" i="0" dirty="0">
                <a:solidFill>
                  <a:srgbClr val="000000"/>
                </a:solidFill>
                <a:effectLst/>
                <a:latin typeface="Melior"/>
              </a:rPr>
              <a:t>HTML5 provides us with several attributes that allow us to dictate what is an acceptable value, and inform the user of errors, all without the use of any JavaScript.</a:t>
            </a:r>
            <a:r>
              <a:rPr lang="en-US" sz="2400" dirty="0"/>
              <a:t> </a:t>
            </a:r>
          </a:p>
          <a:p>
            <a:pPr lvl="1"/>
            <a:r>
              <a:rPr lang="en-US" sz="2000" dirty="0"/>
              <a:t>required</a:t>
            </a:r>
          </a:p>
          <a:p>
            <a:pPr lvl="1"/>
            <a:r>
              <a:rPr lang="en-US" sz="2000" dirty="0"/>
              <a:t>placeholder</a:t>
            </a:r>
          </a:p>
          <a:p>
            <a:pPr lvl="1"/>
            <a:r>
              <a:rPr lang="en-US" sz="2000" dirty="0"/>
              <a:t>pattern</a:t>
            </a:r>
          </a:p>
          <a:p>
            <a:pPr lvl="1"/>
            <a:r>
              <a:rPr lang="en-US" sz="2000" dirty="0"/>
              <a:t>disabled</a:t>
            </a:r>
          </a:p>
          <a:p>
            <a:pPr lvl="1"/>
            <a:r>
              <a:rPr lang="en-US" sz="2000" dirty="0" err="1"/>
              <a:t>readonly</a:t>
            </a:r>
            <a:endParaRPr lang="en-US" sz="2000" dirty="0"/>
          </a:p>
          <a:p>
            <a:pPr lvl="1"/>
            <a:r>
              <a:rPr lang="en-US" sz="2000" dirty="0"/>
              <a:t>multiple</a:t>
            </a:r>
          </a:p>
          <a:p>
            <a:pPr lvl="1"/>
            <a:r>
              <a:rPr lang="en-US" sz="2000" dirty="0"/>
              <a:t>autocomplete</a:t>
            </a:r>
          </a:p>
          <a:p>
            <a:pPr lvl="1"/>
            <a:r>
              <a:rPr lang="en-US" sz="2000" dirty="0"/>
              <a:t>autofocus</a:t>
            </a:r>
            <a:endParaRPr lang="en-US" dirty="0"/>
          </a:p>
        </p:txBody>
      </p:sp>
    </p:spTree>
    <p:extLst>
      <p:ext uri="{BB962C8B-B14F-4D97-AF65-F5344CB8AC3E}">
        <p14:creationId xmlns:p14="http://schemas.microsoft.com/office/powerpoint/2010/main" val="310191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4EC8-60DD-6BF3-355B-2BF3CDF7204E}"/>
              </a:ext>
            </a:extLst>
          </p:cNvPr>
          <p:cNvSpPr>
            <a:spLocks noGrp="1"/>
          </p:cNvSpPr>
          <p:nvPr>
            <p:ph type="title"/>
          </p:nvPr>
        </p:nvSpPr>
        <p:spPr/>
        <p:txBody>
          <a:bodyPr>
            <a:normAutofit fontScale="90000"/>
          </a:bodyPr>
          <a:lstStyle/>
          <a:p>
            <a:r>
              <a:rPr lang="en-US" dirty="0"/>
              <a:t>Good web applications: Design + Implementation</a:t>
            </a:r>
            <a:endParaRPr lang="en-PK" dirty="0"/>
          </a:p>
        </p:txBody>
      </p:sp>
      <p:sp>
        <p:nvSpPr>
          <p:cNvPr id="3" name="Content Placeholder 2">
            <a:extLst>
              <a:ext uri="{FF2B5EF4-FFF2-40B4-BE49-F238E27FC236}">
                <a16:creationId xmlns:a16="http://schemas.microsoft.com/office/drawing/2014/main" id="{4934B706-CA12-1EEB-A45D-CD19DCC449D0}"/>
              </a:ext>
            </a:extLst>
          </p:cNvPr>
          <p:cNvSpPr>
            <a:spLocks noGrp="1"/>
          </p:cNvSpPr>
          <p:nvPr>
            <p:ph idx="1"/>
          </p:nvPr>
        </p:nvSpPr>
        <p:spPr/>
        <p:txBody>
          <a:bodyPr>
            <a:normAutofit fontScale="85000" lnSpcReduction="10000"/>
          </a:bodyPr>
          <a:lstStyle/>
          <a:p>
            <a:r>
              <a:rPr lang="en-US" dirty="0"/>
              <a:t>Some Design Goals:</a:t>
            </a:r>
          </a:p>
          <a:p>
            <a:pPr lvl="1"/>
            <a:r>
              <a:rPr lang="en-US" dirty="0"/>
              <a:t>Intuitive to use</a:t>
            </a:r>
          </a:p>
          <a:p>
            <a:pPr lvl="2"/>
            <a:r>
              <a:rPr lang="en-US" dirty="0"/>
              <a:t>Don't need to take a course or read a user manual</a:t>
            </a:r>
          </a:p>
          <a:p>
            <a:pPr lvl="1"/>
            <a:r>
              <a:rPr lang="en-US" dirty="0"/>
              <a:t>Accomplish task accurately and rapidly </a:t>
            </a:r>
          </a:p>
          <a:p>
            <a:pPr lvl="2"/>
            <a:r>
              <a:rPr lang="en-US" dirty="0"/>
              <a:t>Provide needed information and functionality</a:t>
            </a:r>
          </a:p>
          <a:p>
            <a:pPr lvl="1"/>
            <a:r>
              <a:rPr lang="en-US" dirty="0"/>
              <a:t>Users like the experience </a:t>
            </a:r>
          </a:p>
          <a:p>
            <a:pPr lvl="2"/>
            <a:r>
              <a:rPr lang="en-US" dirty="0"/>
              <a:t>Joy rather than pain when using the app</a:t>
            </a:r>
          </a:p>
          <a:p>
            <a:r>
              <a:rPr lang="en-US" dirty="0"/>
              <a:t>The hardest part of good web applications is the design</a:t>
            </a:r>
          </a:p>
          <a:p>
            <a:pPr lvl="1"/>
            <a:r>
              <a:rPr lang="en-US" dirty="0"/>
              <a:t>Outside the scope of this course (and instructor)!</a:t>
            </a:r>
          </a:p>
          <a:p>
            <a:r>
              <a:rPr lang="en-US" dirty="0"/>
              <a:t>Good user interface principles are encoded in the toolkits and style guides</a:t>
            </a:r>
          </a:p>
          <a:p>
            <a:endParaRPr lang="en-PK" dirty="0"/>
          </a:p>
        </p:txBody>
      </p:sp>
    </p:spTree>
    <p:extLst>
      <p:ext uri="{BB962C8B-B14F-4D97-AF65-F5344CB8AC3E}">
        <p14:creationId xmlns:p14="http://schemas.microsoft.com/office/powerpoint/2010/main" val="2027839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9F2B-0D54-4FF3-8027-158F9E765C9C}"/>
              </a:ext>
            </a:extLst>
          </p:cNvPr>
          <p:cNvSpPr>
            <a:spLocks noGrp="1"/>
          </p:cNvSpPr>
          <p:nvPr>
            <p:ph type="title"/>
          </p:nvPr>
        </p:nvSpPr>
        <p:spPr>
          <a:xfrm>
            <a:off x="152400" y="0"/>
            <a:ext cx="8915400" cy="639762"/>
          </a:xfrm>
        </p:spPr>
        <p:txBody>
          <a:bodyPr>
            <a:noAutofit/>
          </a:bodyPr>
          <a:lstStyle/>
          <a:p>
            <a:r>
              <a:rPr lang="en-US" sz="2800" dirty="0"/>
              <a:t>HTML5 Form Input Attributes – </a:t>
            </a:r>
            <a:r>
              <a:rPr lang="en-US" sz="2800" dirty="0">
                <a:latin typeface="Courier New" panose="02070309020205020404" pitchFamily="49" charset="0"/>
                <a:cs typeface="Courier New" panose="02070309020205020404" pitchFamily="49" charset="0"/>
              </a:rPr>
              <a:t>required</a:t>
            </a:r>
            <a:r>
              <a:rPr lang="en-US" sz="2800" dirty="0"/>
              <a:t> attribute</a:t>
            </a:r>
          </a:p>
        </p:txBody>
      </p:sp>
      <p:sp>
        <p:nvSpPr>
          <p:cNvPr id="3" name="Content Placeholder 2">
            <a:extLst>
              <a:ext uri="{FF2B5EF4-FFF2-40B4-BE49-F238E27FC236}">
                <a16:creationId xmlns:a16="http://schemas.microsoft.com/office/drawing/2014/main" id="{5135C416-A174-449A-B822-AAB13C4164FD}"/>
              </a:ext>
            </a:extLst>
          </p:cNvPr>
          <p:cNvSpPr>
            <a:spLocks noGrp="1"/>
          </p:cNvSpPr>
          <p:nvPr>
            <p:ph idx="1"/>
          </p:nvPr>
        </p:nvSpPr>
        <p:spPr>
          <a:xfrm>
            <a:off x="457200" y="609600"/>
            <a:ext cx="8229600" cy="2819400"/>
          </a:xfrm>
        </p:spPr>
        <p:txBody>
          <a:bodyPr>
            <a:normAutofit/>
          </a:bodyPr>
          <a:lstStyle/>
          <a:p>
            <a:pPr marL="457200" indent="-457200" algn="l">
              <a:buFont typeface="+mj-lt"/>
              <a:buAutoNum type="arabicPeriod"/>
            </a:pPr>
            <a:r>
              <a:rPr lang="en-US" sz="2200" b="0" i="0" dirty="0">
                <a:solidFill>
                  <a:srgbClr val="000000"/>
                </a:solidFill>
                <a:effectLst/>
                <a:latin typeface="+mj-lt"/>
              </a:rPr>
              <a:t>The </a:t>
            </a:r>
            <a:r>
              <a:rPr lang="en-US" sz="2200" b="0" i="0" dirty="0">
                <a:solidFill>
                  <a:srgbClr val="000000"/>
                </a:solidFill>
                <a:effectLst/>
                <a:latin typeface="Courier New" panose="02070309020205020404" pitchFamily="49" charset="0"/>
                <a:cs typeface="Courier New" panose="02070309020205020404" pitchFamily="49" charset="0"/>
              </a:rPr>
              <a:t>required</a:t>
            </a:r>
            <a:r>
              <a:rPr lang="en-US" sz="2200" b="0" i="0" dirty="0">
                <a:solidFill>
                  <a:srgbClr val="000000"/>
                </a:solidFill>
                <a:effectLst/>
                <a:latin typeface="+mj-lt"/>
              </a:rPr>
              <a:t> attribute is a </a:t>
            </a:r>
            <a:r>
              <a:rPr lang="en-US" sz="2200" b="0" i="0" dirty="0" err="1">
                <a:solidFill>
                  <a:srgbClr val="000000"/>
                </a:solidFill>
                <a:effectLst/>
                <a:latin typeface="+mj-lt"/>
              </a:rPr>
              <a:t>boolean</a:t>
            </a:r>
            <a:r>
              <a:rPr lang="en-US" sz="2200" b="0" i="0" dirty="0">
                <a:solidFill>
                  <a:srgbClr val="000000"/>
                </a:solidFill>
                <a:effectLst/>
                <a:latin typeface="+mj-lt"/>
              </a:rPr>
              <a:t> attribute.</a:t>
            </a:r>
          </a:p>
          <a:p>
            <a:pPr marL="514350" indent="-514350">
              <a:buFont typeface="+mj-lt"/>
              <a:buAutoNum type="arabicPeriod"/>
            </a:pPr>
            <a:r>
              <a:rPr lang="en-US" sz="2200" dirty="0"/>
              <a:t>The input required attribute specifies that an input field must be filled out before submitting the form.</a:t>
            </a:r>
          </a:p>
          <a:p>
            <a:pPr marL="514350" indent="-514350">
              <a:buFont typeface="+mj-lt"/>
              <a:buAutoNum type="arabicPeriod"/>
            </a:pPr>
            <a:r>
              <a:rPr lang="en-US" sz="2200" dirty="0"/>
              <a:t>The required attribute works with the following input types: </a:t>
            </a:r>
            <a:r>
              <a:rPr lang="en-US" sz="2200" dirty="0">
                <a:latin typeface="Courier New" panose="02070309020205020404" pitchFamily="49" charset="0"/>
                <a:cs typeface="Courier New" panose="02070309020205020404" pitchFamily="49" charset="0"/>
              </a:rPr>
              <a:t>text</a:t>
            </a:r>
            <a:r>
              <a:rPr lang="en-US" sz="2200" dirty="0"/>
              <a:t>, </a:t>
            </a:r>
            <a:r>
              <a:rPr lang="en-US" sz="2200" dirty="0">
                <a:latin typeface="Courier New" panose="02070309020205020404" pitchFamily="49" charset="0"/>
                <a:cs typeface="Courier New" panose="02070309020205020404" pitchFamily="49" charset="0"/>
              </a:rPr>
              <a:t>search</a:t>
            </a:r>
            <a:r>
              <a:rPr lang="en-US" sz="2200" dirty="0"/>
              <a:t>, </a:t>
            </a:r>
            <a:r>
              <a:rPr lang="en-US" sz="2200" dirty="0" err="1">
                <a:latin typeface="Courier New" panose="02070309020205020404" pitchFamily="49" charset="0"/>
                <a:cs typeface="Courier New" panose="02070309020205020404" pitchFamily="49" charset="0"/>
              </a:rPr>
              <a:t>url</a:t>
            </a:r>
            <a:r>
              <a:rPr lang="en-US" sz="2200" dirty="0"/>
              <a:t>, </a:t>
            </a:r>
            <a:r>
              <a:rPr lang="en-US" sz="2200" dirty="0" err="1">
                <a:latin typeface="Courier New" panose="02070309020205020404" pitchFamily="49" charset="0"/>
                <a:cs typeface="Courier New" panose="02070309020205020404" pitchFamily="49" charset="0"/>
              </a:rPr>
              <a:t>tel</a:t>
            </a:r>
            <a:r>
              <a:rPr lang="en-US" sz="2200" dirty="0"/>
              <a:t>, </a:t>
            </a:r>
            <a:r>
              <a:rPr lang="en-US" sz="2200" dirty="0">
                <a:latin typeface="Courier New" panose="02070309020205020404" pitchFamily="49" charset="0"/>
                <a:cs typeface="Courier New" panose="02070309020205020404" pitchFamily="49" charset="0"/>
              </a:rPr>
              <a:t>email</a:t>
            </a:r>
            <a:r>
              <a:rPr lang="en-US" sz="2200" dirty="0"/>
              <a:t>, </a:t>
            </a:r>
            <a:r>
              <a:rPr lang="en-US" sz="2200" dirty="0">
                <a:latin typeface="Courier New" panose="02070309020205020404" pitchFamily="49" charset="0"/>
                <a:cs typeface="Courier New" panose="02070309020205020404" pitchFamily="49" charset="0"/>
              </a:rPr>
              <a:t>password</a:t>
            </a:r>
            <a:r>
              <a:rPr lang="en-US" sz="2200" dirty="0"/>
              <a:t>, </a:t>
            </a:r>
            <a:r>
              <a:rPr lang="en-US" sz="2200" dirty="0">
                <a:latin typeface="Courier New" panose="02070309020205020404" pitchFamily="49" charset="0"/>
                <a:cs typeface="Courier New" panose="02070309020205020404" pitchFamily="49" charset="0"/>
              </a:rPr>
              <a:t>date pickers</a:t>
            </a:r>
            <a:r>
              <a:rPr lang="en-US" sz="2200" dirty="0"/>
              <a:t>, </a:t>
            </a:r>
            <a:r>
              <a:rPr lang="en-US" sz="2200" dirty="0">
                <a:latin typeface="Courier New" panose="02070309020205020404" pitchFamily="49" charset="0"/>
                <a:cs typeface="Courier New" panose="02070309020205020404" pitchFamily="49" charset="0"/>
              </a:rPr>
              <a:t>number</a:t>
            </a:r>
            <a:r>
              <a:rPr lang="en-US" sz="2200" dirty="0"/>
              <a:t>, </a:t>
            </a:r>
            <a:r>
              <a:rPr lang="en-US" sz="2200" dirty="0">
                <a:latin typeface="Courier New" panose="02070309020205020404" pitchFamily="49" charset="0"/>
                <a:cs typeface="Courier New" panose="02070309020205020404" pitchFamily="49" charset="0"/>
              </a:rPr>
              <a:t>checkbox</a:t>
            </a:r>
            <a:r>
              <a:rPr lang="en-US" sz="2200" dirty="0"/>
              <a:t>, </a:t>
            </a:r>
            <a:r>
              <a:rPr lang="en-US" sz="2200" dirty="0">
                <a:latin typeface="Courier New" panose="02070309020205020404" pitchFamily="49" charset="0"/>
                <a:cs typeface="Courier New" panose="02070309020205020404" pitchFamily="49" charset="0"/>
              </a:rPr>
              <a:t>radio</a:t>
            </a:r>
            <a:r>
              <a:rPr lang="en-US" sz="2200" dirty="0"/>
              <a:t>, and </a:t>
            </a:r>
            <a:r>
              <a:rPr lang="en-US" sz="2200" dirty="0">
                <a:latin typeface="Courier New" panose="02070309020205020404" pitchFamily="49" charset="0"/>
                <a:cs typeface="Courier New" panose="02070309020205020404" pitchFamily="49" charset="0"/>
              </a:rPr>
              <a:t>file</a:t>
            </a:r>
            <a:r>
              <a:rPr lang="en-US" sz="2200" dirty="0"/>
              <a:t>. It also works on the </a:t>
            </a:r>
            <a:r>
              <a:rPr lang="en-US" sz="2200" dirty="0">
                <a:latin typeface="Courier New" panose="02070309020205020404" pitchFamily="49" charset="0"/>
                <a:cs typeface="Courier New" panose="02070309020205020404" pitchFamily="49" charset="0"/>
              </a:rPr>
              <a:t>&lt;select&gt; </a:t>
            </a:r>
            <a:r>
              <a:rPr lang="en-US" sz="2200" dirty="0"/>
              <a:t>and </a:t>
            </a:r>
            <a:r>
              <a:rPr lang="en-US" sz="2200" dirty="0">
                <a:latin typeface="Courier New" panose="02070309020205020404" pitchFamily="49" charset="0"/>
                <a:cs typeface="Courier New" panose="02070309020205020404" pitchFamily="49" charset="0"/>
              </a:rPr>
              <a:t>&lt;</a:t>
            </a:r>
            <a:r>
              <a:rPr lang="en-US" sz="2200" dirty="0" err="1">
                <a:latin typeface="Courier New" panose="02070309020205020404" pitchFamily="49" charset="0"/>
                <a:cs typeface="Courier New" panose="02070309020205020404" pitchFamily="49" charset="0"/>
              </a:rPr>
              <a:t>textarea</a:t>
            </a:r>
            <a:r>
              <a:rPr lang="en-US" sz="2200" dirty="0">
                <a:latin typeface="Courier New" panose="02070309020205020404" pitchFamily="49" charset="0"/>
                <a:cs typeface="Courier New" panose="02070309020205020404" pitchFamily="49" charset="0"/>
              </a:rPr>
              <a:t>&gt; </a:t>
            </a:r>
            <a:r>
              <a:rPr lang="en-US" sz="2200" dirty="0"/>
              <a:t>elements.</a:t>
            </a:r>
          </a:p>
        </p:txBody>
      </p:sp>
      <p:pic>
        <p:nvPicPr>
          <p:cNvPr id="5" name="Picture 4">
            <a:extLst>
              <a:ext uri="{FF2B5EF4-FFF2-40B4-BE49-F238E27FC236}">
                <a16:creationId xmlns:a16="http://schemas.microsoft.com/office/drawing/2014/main" id="{2E898D24-3751-4FC9-8C48-3084B0FCB80B}"/>
              </a:ext>
            </a:extLst>
          </p:cNvPr>
          <p:cNvPicPr>
            <a:picLocks noChangeAspect="1"/>
          </p:cNvPicPr>
          <p:nvPr/>
        </p:nvPicPr>
        <p:blipFill rotWithShape="1">
          <a:blip r:embed="rId2"/>
          <a:srcRect l="833" t="32222" r="60000" b="35185"/>
          <a:stretch/>
        </p:blipFill>
        <p:spPr>
          <a:xfrm>
            <a:off x="76200" y="3352800"/>
            <a:ext cx="6348845" cy="2971800"/>
          </a:xfrm>
          <a:prstGeom prst="rect">
            <a:avLst/>
          </a:prstGeom>
        </p:spPr>
      </p:pic>
      <p:pic>
        <p:nvPicPr>
          <p:cNvPr id="6" name="Picture 5">
            <a:extLst>
              <a:ext uri="{FF2B5EF4-FFF2-40B4-BE49-F238E27FC236}">
                <a16:creationId xmlns:a16="http://schemas.microsoft.com/office/drawing/2014/main" id="{FA145D9D-43DE-4031-98AE-730904016081}"/>
              </a:ext>
            </a:extLst>
          </p:cNvPr>
          <p:cNvPicPr>
            <a:picLocks noChangeAspect="1"/>
          </p:cNvPicPr>
          <p:nvPr/>
        </p:nvPicPr>
        <p:blipFill rotWithShape="1">
          <a:blip r:embed="rId3"/>
          <a:srcRect l="50000" t="29260" r="5000" b="57407"/>
          <a:stretch/>
        </p:blipFill>
        <p:spPr>
          <a:xfrm>
            <a:off x="3429000" y="5791200"/>
            <a:ext cx="5486400" cy="914400"/>
          </a:xfrm>
          <a:prstGeom prst="rect">
            <a:avLst/>
          </a:prstGeom>
        </p:spPr>
      </p:pic>
    </p:spTree>
    <p:extLst>
      <p:ext uri="{BB962C8B-B14F-4D97-AF65-F5344CB8AC3E}">
        <p14:creationId xmlns:p14="http://schemas.microsoft.com/office/powerpoint/2010/main" val="251939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9F2B-0D54-4FF3-8027-158F9E765C9C}"/>
              </a:ext>
            </a:extLst>
          </p:cNvPr>
          <p:cNvSpPr>
            <a:spLocks noGrp="1"/>
          </p:cNvSpPr>
          <p:nvPr>
            <p:ph type="title"/>
          </p:nvPr>
        </p:nvSpPr>
        <p:spPr>
          <a:xfrm>
            <a:off x="381000" y="0"/>
            <a:ext cx="8534400" cy="639762"/>
          </a:xfrm>
        </p:spPr>
        <p:txBody>
          <a:bodyPr>
            <a:noAutofit/>
          </a:bodyPr>
          <a:lstStyle/>
          <a:p>
            <a:r>
              <a:rPr lang="en-US" sz="2800" dirty="0"/>
              <a:t>HTML5 Form Input Attributes – </a:t>
            </a:r>
            <a:r>
              <a:rPr lang="en-US" sz="2800" dirty="0">
                <a:latin typeface="Courier New" panose="02070309020205020404" pitchFamily="49" charset="0"/>
                <a:cs typeface="Courier New" panose="02070309020205020404" pitchFamily="49" charset="0"/>
              </a:rPr>
              <a:t>pattern </a:t>
            </a:r>
            <a:r>
              <a:rPr lang="en-US" sz="2800" dirty="0"/>
              <a:t>attribute</a:t>
            </a:r>
          </a:p>
        </p:txBody>
      </p:sp>
      <p:sp>
        <p:nvSpPr>
          <p:cNvPr id="3" name="Content Placeholder 2">
            <a:extLst>
              <a:ext uri="{FF2B5EF4-FFF2-40B4-BE49-F238E27FC236}">
                <a16:creationId xmlns:a16="http://schemas.microsoft.com/office/drawing/2014/main" id="{5135C416-A174-449A-B822-AAB13C4164FD}"/>
              </a:ext>
            </a:extLst>
          </p:cNvPr>
          <p:cNvSpPr>
            <a:spLocks noGrp="1"/>
          </p:cNvSpPr>
          <p:nvPr>
            <p:ph idx="1"/>
          </p:nvPr>
        </p:nvSpPr>
        <p:spPr>
          <a:xfrm>
            <a:off x="457200" y="533400"/>
            <a:ext cx="8229600" cy="2103438"/>
          </a:xfrm>
        </p:spPr>
        <p:txBody>
          <a:bodyPr>
            <a:normAutofit fontScale="70000" lnSpcReduction="20000"/>
          </a:bodyPr>
          <a:lstStyle/>
          <a:p>
            <a:pPr marL="514350" indent="-514350">
              <a:buFont typeface="+mj-lt"/>
              <a:buAutoNum type="arabicPeriod"/>
            </a:pPr>
            <a:r>
              <a:rPr lang="en-US" dirty="0"/>
              <a:t>The input </a:t>
            </a:r>
            <a:r>
              <a:rPr lang="en-US" dirty="0">
                <a:latin typeface="Courier New" panose="02070309020205020404" pitchFamily="49" charset="0"/>
                <a:cs typeface="Courier New" panose="02070309020205020404" pitchFamily="49" charset="0"/>
              </a:rPr>
              <a:t>pattern</a:t>
            </a:r>
            <a:r>
              <a:rPr lang="en-US" dirty="0"/>
              <a:t> attribute specifies a regular expression that the input field's value is checked against, when the form is submitted.</a:t>
            </a:r>
          </a:p>
          <a:p>
            <a:pPr marL="514350" indent="-514350">
              <a:buFont typeface="+mj-lt"/>
              <a:buAutoNum type="arabicPeriod"/>
            </a:pPr>
            <a:r>
              <a:rPr lang="en-US" dirty="0"/>
              <a:t>The pattern attribute works with the following input types: </a:t>
            </a:r>
            <a:r>
              <a:rPr lang="en-US" dirty="0">
                <a:latin typeface="Courier New" panose="02070309020205020404" pitchFamily="49" charset="0"/>
                <a:cs typeface="Courier New" panose="02070309020205020404" pitchFamily="49" charset="0"/>
              </a:rPr>
              <a:t>text</a:t>
            </a:r>
            <a:r>
              <a:rPr lang="en-US" dirty="0"/>
              <a:t>, </a:t>
            </a:r>
            <a:r>
              <a:rPr lang="en-US" sz="3100" dirty="0">
                <a:latin typeface="Courier New" panose="02070309020205020404" pitchFamily="49" charset="0"/>
                <a:cs typeface="Courier New" panose="02070309020205020404" pitchFamily="49" charset="0"/>
              </a:rPr>
              <a:t>date</a:t>
            </a:r>
            <a:r>
              <a:rPr lang="en-US" dirty="0"/>
              <a:t>, </a:t>
            </a:r>
            <a:r>
              <a:rPr lang="en-US" sz="3100" dirty="0">
                <a:latin typeface="Courier New" panose="02070309020205020404" pitchFamily="49" charset="0"/>
                <a:cs typeface="Courier New" panose="02070309020205020404" pitchFamily="49" charset="0"/>
              </a:rPr>
              <a:t>search</a:t>
            </a:r>
            <a:r>
              <a:rPr lang="en-US" dirty="0"/>
              <a:t>, </a:t>
            </a:r>
            <a:r>
              <a:rPr lang="en-US" sz="3100" dirty="0" err="1">
                <a:latin typeface="Courier New" panose="02070309020205020404" pitchFamily="49" charset="0"/>
                <a:cs typeface="Courier New" panose="02070309020205020404" pitchFamily="49" charset="0"/>
              </a:rPr>
              <a:t>url</a:t>
            </a:r>
            <a:r>
              <a:rPr lang="en-US" dirty="0"/>
              <a:t>, </a:t>
            </a:r>
            <a:r>
              <a:rPr lang="en-US" sz="3100" dirty="0" err="1">
                <a:latin typeface="Courier New" panose="02070309020205020404" pitchFamily="49" charset="0"/>
                <a:cs typeface="Courier New" panose="02070309020205020404" pitchFamily="49" charset="0"/>
              </a:rPr>
              <a:t>tel</a:t>
            </a:r>
            <a:r>
              <a:rPr lang="en-US" dirty="0"/>
              <a:t>, </a:t>
            </a:r>
            <a:r>
              <a:rPr lang="en-US" sz="3100" dirty="0">
                <a:latin typeface="Courier New" panose="02070309020205020404" pitchFamily="49" charset="0"/>
                <a:cs typeface="Courier New" panose="02070309020205020404" pitchFamily="49" charset="0"/>
              </a:rPr>
              <a:t>email</a:t>
            </a:r>
            <a:r>
              <a:rPr lang="en-US" dirty="0"/>
              <a:t>, and </a:t>
            </a:r>
            <a:r>
              <a:rPr lang="en-US" sz="3100" dirty="0">
                <a:latin typeface="Courier New" panose="02070309020205020404" pitchFamily="49" charset="0"/>
                <a:cs typeface="Courier New" panose="02070309020205020404" pitchFamily="49" charset="0"/>
              </a:rPr>
              <a:t>password</a:t>
            </a:r>
            <a:r>
              <a:rPr lang="en-US" dirty="0"/>
              <a:t>.</a:t>
            </a:r>
          </a:p>
          <a:p>
            <a:pPr marL="514350" indent="-514350">
              <a:buFont typeface="+mj-lt"/>
              <a:buAutoNum type="arabicPeriod"/>
            </a:pPr>
            <a:r>
              <a:rPr lang="en-US" dirty="0"/>
              <a:t>For example, the following example ensures the proper format of a telephone number.</a:t>
            </a:r>
          </a:p>
          <a:p>
            <a:endParaRPr lang="en-US" dirty="0"/>
          </a:p>
        </p:txBody>
      </p:sp>
      <p:pic>
        <p:nvPicPr>
          <p:cNvPr id="9" name="Picture 8">
            <a:extLst>
              <a:ext uri="{FF2B5EF4-FFF2-40B4-BE49-F238E27FC236}">
                <a16:creationId xmlns:a16="http://schemas.microsoft.com/office/drawing/2014/main" id="{302A2848-293C-4D91-9E0C-BA0E89C40396}"/>
              </a:ext>
            </a:extLst>
          </p:cNvPr>
          <p:cNvPicPr>
            <a:picLocks noChangeAspect="1"/>
          </p:cNvPicPr>
          <p:nvPr/>
        </p:nvPicPr>
        <p:blipFill rotWithShape="1">
          <a:blip r:embed="rId2"/>
          <a:srcRect l="833" t="35185" r="53333" b="26296"/>
          <a:stretch/>
        </p:blipFill>
        <p:spPr>
          <a:xfrm>
            <a:off x="0" y="2596717"/>
            <a:ext cx="6872654" cy="3248891"/>
          </a:xfrm>
          <a:prstGeom prst="rect">
            <a:avLst/>
          </a:prstGeom>
        </p:spPr>
      </p:pic>
      <p:pic>
        <p:nvPicPr>
          <p:cNvPr id="10" name="Picture 9">
            <a:extLst>
              <a:ext uri="{FF2B5EF4-FFF2-40B4-BE49-F238E27FC236}">
                <a16:creationId xmlns:a16="http://schemas.microsoft.com/office/drawing/2014/main" id="{D282D4DE-28ED-4B24-AD46-57E5D918808C}"/>
              </a:ext>
            </a:extLst>
          </p:cNvPr>
          <p:cNvPicPr>
            <a:picLocks noChangeAspect="1"/>
          </p:cNvPicPr>
          <p:nvPr/>
        </p:nvPicPr>
        <p:blipFill rotWithShape="1">
          <a:blip r:embed="rId3"/>
          <a:srcRect l="46667" t="32222" r="5833" b="38148"/>
          <a:stretch/>
        </p:blipFill>
        <p:spPr>
          <a:xfrm>
            <a:off x="4343400" y="5105400"/>
            <a:ext cx="4446270" cy="1560095"/>
          </a:xfrm>
          <a:prstGeom prst="rect">
            <a:avLst/>
          </a:prstGeom>
        </p:spPr>
      </p:pic>
    </p:spTree>
    <p:extLst>
      <p:ext uri="{BB962C8B-B14F-4D97-AF65-F5344CB8AC3E}">
        <p14:creationId xmlns:p14="http://schemas.microsoft.com/office/powerpoint/2010/main" val="2644621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E97A-5115-4CF6-A200-6A288DD6FDB7}"/>
              </a:ext>
            </a:extLst>
          </p:cNvPr>
          <p:cNvSpPr>
            <a:spLocks noGrp="1"/>
          </p:cNvSpPr>
          <p:nvPr>
            <p:ph type="title"/>
          </p:nvPr>
        </p:nvSpPr>
        <p:spPr>
          <a:xfrm>
            <a:off x="457200" y="274638"/>
            <a:ext cx="8229600" cy="639762"/>
          </a:xfrm>
        </p:spPr>
        <p:txBody>
          <a:bodyPr>
            <a:normAutofit fontScale="90000"/>
          </a:bodyPr>
          <a:lstStyle/>
          <a:p>
            <a:r>
              <a:rPr lang="en-US" sz="2800" dirty="0"/>
              <a:t>HTML5 Form Input Attributes – </a:t>
            </a:r>
            <a:r>
              <a:rPr lang="en-US" sz="2800" dirty="0">
                <a:latin typeface="Courier New" panose="02070309020205020404" pitchFamily="49" charset="0"/>
                <a:cs typeface="Courier New" panose="02070309020205020404" pitchFamily="49" charset="0"/>
              </a:rPr>
              <a:t>placeholder</a:t>
            </a:r>
            <a:r>
              <a:rPr lang="en-US" sz="2800" dirty="0"/>
              <a:t> attribute</a:t>
            </a:r>
          </a:p>
        </p:txBody>
      </p:sp>
      <p:sp>
        <p:nvSpPr>
          <p:cNvPr id="3" name="Content Placeholder 2">
            <a:extLst>
              <a:ext uri="{FF2B5EF4-FFF2-40B4-BE49-F238E27FC236}">
                <a16:creationId xmlns:a16="http://schemas.microsoft.com/office/drawing/2014/main" id="{F217D8A2-A307-46DD-AFF6-BC755127A737}"/>
              </a:ext>
            </a:extLst>
          </p:cNvPr>
          <p:cNvSpPr>
            <a:spLocks noGrp="1"/>
          </p:cNvSpPr>
          <p:nvPr>
            <p:ph idx="1"/>
          </p:nvPr>
        </p:nvSpPr>
        <p:spPr>
          <a:xfrm>
            <a:off x="457200" y="990600"/>
            <a:ext cx="8229600" cy="2590800"/>
          </a:xfrm>
        </p:spPr>
        <p:txBody>
          <a:bodyPr>
            <a:normAutofit fontScale="70000" lnSpcReduction="20000"/>
          </a:bodyPr>
          <a:lstStyle/>
          <a:p>
            <a:pPr algn="l"/>
            <a:r>
              <a:rPr lang="en-US" sz="3200" b="0" i="0" dirty="0">
                <a:solidFill>
                  <a:srgbClr val="000000"/>
                </a:solidFill>
                <a:effectLst/>
                <a:latin typeface="+mj-lt"/>
              </a:rPr>
              <a:t>The </a:t>
            </a:r>
            <a:r>
              <a:rPr lang="en-US" sz="3600" dirty="0">
                <a:latin typeface="Courier New" panose="02070309020205020404" pitchFamily="49" charset="0"/>
                <a:ea typeface="+mj-ea"/>
                <a:cs typeface="Courier New" panose="02070309020205020404" pitchFamily="49" charset="0"/>
              </a:rPr>
              <a:t>placeholder</a:t>
            </a:r>
            <a:r>
              <a:rPr lang="en-US" sz="3200" b="0" i="0" dirty="0">
                <a:solidFill>
                  <a:srgbClr val="000000"/>
                </a:solidFill>
                <a:effectLst/>
                <a:latin typeface="+mj-lt"/>
              </a:rPr>
              <a:t> attribute specifies a short hint that describes the expected value of an input field (e.g. a sample value or a short description of the expected format).</a:t>
            </a:r>
          </a:p>
          <a:p>
            <a:pPr algn="l"/>
            <a:r>
              <a:rPr lang="en-US" sz="3200" b="0" i="0" dirty="0">
                <a:solidFill>
                  <a:srgbClr val="000000"/>
                </a:solidFill>
                <a:effectLst/>
                <a:latin typeface="+mj-lt"/>
              </a:rPr>
              <a:t>The short hint is displayed in the input field before the user enters a value.</a:t>
            </a:r>
          </a:p>
          <a:p>
            <a:pPr algn="l"/>
            <a:r>
              <a:rPr lang="en-US" sz="3200" b="0" i="0" dirty="0">
                <a:solidFill>
                  <a:srgbClr val="000000"/>
                </a:solidFill>
                <a:effectLst/>
                <a:latin typeface="+mj-lt"/>
              </a:rPr>
              <a:t>The placeholder attribute works with the following input types: </a:t>
            </a:r>
            <a:r>
              <a:rPr lang="en-US" sz="3200" b="0" i="0" dirty="0">
                <a:solidFill>
                  <a:srgbClr val="000000"/>
                </a:solidFill>
                <a:effectLst/>
                <a:latin typeface="Courier New" panose="02070309020205020404" pitchFamily="49" charset="0"/>
                <a:cs typeface="Courier New" panose="02070309020205020404" pitchFamily="49" charset="0"/>
              </a:rPr>
              <a:t>text</a:t>
            </a:r>
            <a:r>
              <a:rPr lang="en-US" sz="3200" b="0" i="0" dirty="0">
                <a:solidFill>
                  <a:srgbClr val="000000"/>
                </a:solidFill>
                <a:effectLst/>
                <a:latin typeface="+mj-lt"/>
              </a:rPr>
              <a:t>, </a:t>
            </a:r>
            <a:r>
              <a:rPr lang="en-US" sz="3100" dirty="0">
                <a:solidFill>
                  <a:srgbClr val="000000"/>
                </a:solidFill>
                <a:latin typeface="Courier New" panose="02070309020205020404" pitchFamily="49" charset="0"/>
                <a:cs typeface="Courier New" panose="02070309020205020404" pitchFamily="49" charset="0"/>
              </a:rPr>
              <a:t>search</a:t>
            </a:r>
            <a:r>
              <a:rPr lang="en-US" sz="3200" b="0" i="0" dirty="0">
                <a:solidFill>
                  <a:srgbClr val="000000"/>
                </a:solidFill>
                <a:effectLst/>
                <a:latin typeface="+mj-lt"/>
              </a:rPr>
              <a:t>, </a:t>
            </a:r>
            <a:r>
              <a:rPr lang="en-US" sz="3100" dirty="0" err="1">
                <a:solidFill>
                  <a:srgbClr val="000000"/>
                </a:solidFill>
                <a:latin typeface="Courier New" panose="02070309020205020404" pitchFamily="49" charset="0"/>
                <a:cs typeface="Courier New" panose="02070309020205020404" pitchFamily="49" charset="0"/>
              </a:rPr>
              <a:t>url</a:t>
            </a:r>
            <a:r>
              <a:rPr lang="en-US" sz="3200" b="0" i="0" dirty="0">
                <a:solidFill>
                  <a:srgbClr val="000000"/>
                </a:solidFill>
                <a:effectLst/>
                <a:latin typeface="+mj-lt"/>
              </a:rPr>
              <a:t>, </a:t>
            </a:r>
            <a:r>
              <a:rPr lang="en-US" sz="3100" dirty="0" err="1">
                <a:solidFill>
                  <a:srgbClr val="000000"/>
                </a:solidFill>
                <a:latin typeface="Courier New" panose="02070309020205020404" pitchFamily="49" charset="0"/>
                <a:cs typeface="Courier New" panose="02070309020205020404" pitchFamily="49" charset="0"/>
              </a:rPr>
              <a:t>tel</a:t>
            </a:r>
            <a:r>
              <a:rPr lang="en-US" sz="3200" b="0" i="0" dirty="0">
                <a:solidFill>
                  <a:srgbClr val="000000"/>
                </a:solidFill>
                <a:effectLst/>
                <a:latin typeface="+mj-lt"/>
              </a:rPr>
              <a:t>, </a:t>
            </a:r>
            <a:r>
              <a:rPr lang="en-US" sz="3200" b="0" i="0" dirty="0">
                <a:solidFill>
                  <a:srgbClr val="000000"/>
                </a:solidFill>
                <a:effectLst/>
                <a:latin typeface="Courier New" panose="02070309020205020404" pitchFamily="49" charset="0"/>
                <a:cs typeface="Courier New" panose="02070309020205020404" pitchFamily="49" charset="0"/>
              </a:rPr>
              <a:t>email</a:t>
            </a:r>
            <a:r>
              <a:rPr lang="en-US" sz="3200" b="0" i="0" dirty="0">
                <a:solidFill>
                  <a:srgbClr val="000000"/>
                </a:solidFill>
                <a:effectLst/>
                <a:latin typeface="+mj-lt"/>
              </a:rPr>
              <a:t>, and </a:t>
            </a:r>
            <a:r>
              <a:rPr lang="en-US" sz="3100" dirty="0">
                <a:solidFill>
                  <a:srgbClr val="000000"/>
                </a:solidFill>
                <a:latin typeface="Courier New" panose="02070309020205020404" pitchFamily="49" charset="0"/>
                <a:cs typeface="Courier New" panose="02070309020205020404" pitchFamily="49" charset="0"/>
              </a:rPr>
              <a:t>password</a:t>
            </a:r>
            <a:r>
              <a:rPr lang="en-US" sz="3200" b="0" i="0" dirty="0">
                <a:solidFill>
                  <a:srgbClr val="000000"/>
                </a:solidFill>
                <a:effectLst/>
                <a:latin typeface="+mj-lt"/>
              </a:rPr>
              <a:t>.</a:t>
            </a:r>
          </a:p>
          <a:p>
            <a:endParaRPr lang="en-US" dirty="0"/>
          </a:p>
        </p:txBody>
      </p:sp>
      <p:pic>
        <p:nvPicPr>
          <p:cNvPr id="5" name="Picture 4">
            <a:extLst>
              <a:ext uri="{FF2B5EF4-FFF2-40B4-BE49-F238E27FC236}">
                <a16:creationId xmlns:a16="http://schemas.microsoft.com/office/drawing/2014/main" id="{2F5C677A-3104-451F-AB8D-9122B8B511AF}"/>
              </a:ext>
            </a:extLst>
          </p:cNvPr>
          <p:cNvPicPr>
            <a:picLocks noChangeAspect="1"/>
          </p:cNvPicPr>
          <p:nvPr/>
        </p:nvPicPr>
        <p:blipFill rotWithShape="1">
          <a:blip r:embed="rId2"/>
          <a:srcRect l="899" t="37362" r="53580" b="40278"/>
          <a:stretch/>
        </p:blipFill>
        <p:spPr>
          <a:xfrm>
            <a:off x="0" y="3581400"/>
            <a:ext cx="7239000" cy="2000250"/>
          </a:xfrm>
          <a:prstGeom prst="rect">
            <a:avLst/>
          </a:prstGeom>
        </p:spPr>
      </p:pic>
      <p:pic>
        <p:nvPicPr>
          <p:cNvPr id="7" name="Picture 6">
            <a:extLst>
              <a:ext uri="{FF2B5EF4-FFF2-40B4-BE49-F238E27FC236}">
                <a16:creationId xmlns:a16="http://schemas.microsoft.com/office/drawing/2014/main" id="{882C6E14-37D4-4B0C-B4FA-B57BC66F7A9C}"/>
              </a:ext>
            </a:extLst>
          </p:cNvPr>
          <p:cNvPicPr>
            <a:picLocks noChangeAspect="1"/>
          </p:cNvPicPr>
          <p:nvPr/>
        </p:nvPicPr>
        <p:blipFill rotWithShape="1">
          <a:blip r:embed="rId2"/>
          <a:srcRect l="47500" t="30741" r="21667" b="45555"/>
          <a:stretch/>
        </p:blipFill>
        <p:spPr>
          <a:xfrm>
            <a:off x="4191000" y="4724400"/>
            <a:ext cx="4648200" cy="2010034"/>
          </a:xfrm>
          <a:prstGeom prst="rect">
            <a:avLst/>
          </a:prstGeom>
        </p:spPr>
      </p:pic>
    </p:spTree>
    <p:extLst>
      <p:ext uri="{BB962C8B-B14F-4D97-AF65-F5344CB8AC3E}">
        <p14:creationId xmlns:p14="http://schemas.microsoft.com/office/powerpoint/2010/main" val="4044804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F02A-E9CC-42DC-A4C7-DFE96F804077}"/>
              </a:ext>
            </a:extLst>
          </p:cNvPr>
          <p:cNvSpPr>
            <a:spLocks noGrp="1"/>
          </p:cNvSpPr>
          <p:nvPr>
            <p:ph type="title"/>
          </p:nvPr>
        </p:nvSpPr>
        <p:spPr>
          <a:xfrm>
            <a:off x="457200" y="122238"/>
            <a:ext cx="8229600" cy="563562"/>
          </a:xfrm>
        </p:spPr>
        <p:txBody>
          <a:bodyPr>
            <a:normAutofit/>
          </a:bodyPr>
          <a:lstStyle/>
          <a:p>
            <a:r>
              <a:rPr lang="en-US" sz="2800" dirty="0"/>
              <a:t>HTML5 Form Input Attributes – </a:t>
            </a:r>
            <a:r>
              <a:rPr lang="en-US" sz="2800" dirty="0" err="1">
                <a:latin typeface="Courier New" panose="02070309020205020404" pitchFamily="49" charset="0"/>
                <a:cs typeface="Courier New" panose="02070309020205020404" pitchFamily="49" charset="0"/>
              </a:rPr>
              <a:t>readonly</a:t>
            </a:r>
            <a:r>
              <a:rPr lang="en-US" sz="2800" dirty="0"/>
              <a:t> attribute</a:t>
            </a:r>
          </a:p>
        </p:txBody>
      </p:sp>
      <p:sp>
        <p:nvSpPr>
          <p:cNvPr id="3" name="Content Placeholder 2">
            <a:extLst>
              <a:ext uri="{FF2B5EF4-FFF2-40B4-BE49-F238E27FC236}">
                <a16:creationId xmlns:a16="http://schemas.microsoft.com/office/drawing/2014/main" id="{3C2AC660-65B5-4614-90D2-9A84DBAC2721}"/>
              </a:ext>
            </a:extLst>
          </p:cNvPr>
          <p:cNvSpPr>
            <a:spLocks noGrp="1"/>
          </p:cNvSpPr>
          <p:nvPr>
            <p:ph idx="1"/>
          </p:nvPr>
        </p:nvSpPr>
        <p:spPr>
          <a:xfrm>
            <a:off x="457200" y="685800"/>
            <a:ext cx="8229600" cy="2895598"/>
          </a:xfrm>
        </p:spPr>
        <p:txBody>
          <a:bodyPr>
            <a:normAutofit fontScale="62500" lnSpcReduction="20000"/>
          </a:bodyPr>
          <a:lstStyle/>
          <a:p>
            <a:pPr algn="l"/>
            <a:r>
              <a:rPr lang="en-US" b="0" i="0" dirty="0">
                <a:solidFill>
                  <a:srgbClr val="000000"/>
                </a:solidFill>
                <a:effectLst/>
                <a:latin typeface="+mj-lt"/>
              </a:rPr>
              <a:t>The </a:t>
            </a:r>
            <a:r>
              <a:rPr lang="en-US" b="0" i="0" dirty="0" err="1">
                <a:solidFill>
                  <a:srgbClr val="000000"/>
                </a:solidFill>
                <a:effectLst/>
                <a:latin typeface="Courier New" panose="02070309020205020404" pitchFamily="49" charset="0"/>
                <a:cs typeface="Courier New" panose="02070309020205020404" pitchFamily="49" charset="0"/>
              </a:rPr>
              <a:t>readonly</a:t>
            </a:r>
            <a:r>
              <a:rPr lang="en-US" b="0" i="0" dirty="0">
                <a:solidFill>
                  <a:srgbClr val="000000"/>
                </a:solidFill>
                <a:effectLst/>
                <a:latin typeface="+mj-lt"/>
              </a:rPr>
              <a:t> attribute is a </a:t>
            </a:r>
            <a:r>
              <a:rPr lang="en-US" b="0" i="0" dirty="0" err="1">
                <a:solidFill>
                  <a:srgbClr val="000000"/>
                </a:solidFill>
                <a:effectLst/>
                <a:latin typeface="+mj-lt"/>
              </a:rPr>
              <a:t>boolean</a:t>
            </a:r>
            <a:r>
              <a:rPr lang="en-US" b="0" i="0" dirty="0">
                <a:solidFill>
                  <a:srgbClr val="000000"/>
                </a:solidFill>
                <a:effectLst/>
                <a:latin typeface="+mj-lt"/>
              </a:rPr>
              <a:t> attribute. When present, it specifies that an input field is read-only.</a:t>
            </a:r>
          </a:p>
          <a:p>
            <a:pPr algn="l"/>
            <a:r>
              <a:rPr lang="en-US" b="0" i="0" dirty="0">
                <a:solidFill>
                  <a:srgbClr val="000000"/>
                </a:solidFill>
                <a:effectLst/>
                <a:latin typeface="+mj-lt"/>
              </a:rPr>
              <a:t>A read-only input field cannot be modified (however, a user can tab to it, highlight it, and copy the text from it).</a:t>
            </a:r>
          </a:p>
          <a:p>
            <a:pPr algn="l"/>
            <a:r>
              <a:rPr lang="en-US" b="0" i="0" dirty="0">
                <a:solidFill>
                  <a:srgbClr val="000000"/>
                </a:solidFill>
                <a:effectLst/>
                <a:latin typeface="+mj-lt"/>
              </a:rPr>
              <a:t>The </a:t>
            </a:r>
            <a:r>
              <a:rPr lang="en-US" dirty="0" err="1">
                <a:solidFill>
                  <a:srgbClr val="000000"/>
                </a:solidFill>
                <a:latin typeface="Courier New" panose="02070309020205020404" pitchFamily="49" charset="0"/>
                <a:cs typeface="Courier New" panose="02070309020205020404" pitchFamily="49" charset="0"/>
              </a:rPr>
              <a:t>readonly</a:t>
            </a:r>
            <a:r>
              <a:rPr lang="en-US" b="0" i="0" dirty="0">
                <a:solidFill>
                  <a:srgbClr val="000000"/>
                </a:solidFill>
                <a:effectLst/>
                <a:latin typeface="+mj-lt"/>
              </a:rPr>
              <a:t> attribute can be set to keep a user from changing the value until some other conditions have been met (like selecting a checkbox, etc.). Then, a JavaScript can remove the </a:t>
            </a:r>
            <a:r>
              <a:rPr lang="en-US" dirty="0" err="1">
                <a:solidFill>
                  <a:srgbClr val="000000"/>
                </a:solidFill>
                <a:latin typeface="Courier New" panose="02070309020205020404" pitchFamily="49" charset="0"/>
                <a:cs typeface="Courier New" panose="02070309020205020404" pitchFamily="49" charset="0"/>
              </a:rPr>
              <a:t>readonly</a:t>
            </a:r>
            <a:r>
              <a:rPr lang="en-US" dirty="0">
                <a:solidFill>
                  <a:srgbClr val="000000"/>
                </a:solidFill>
                <a:latin typeface="Courier New" panose="02070309020205020404" pitchFamily="49" charset="0"/>
                <a:cs typeface="Courier New" panose="02070309020205020404" pitchFamily="49" charset="0"/>
              </a:rPr>
              <a:t> </a:t>
            </a:r>
            <a:r>
              <a:rPr lang="en-US" b="0" i="0" dirty="0">
                <a:solidFill>
                  <a:srgbClr val="000000"/>
                </a:solidFill>
                <a:effectLst/>
                <a:latin typeface="+mj-lt"/>
              </a:rPr>
              <a:t>value, and make the input field editable.</a:t>
            </a:r>
          </a:p>
          <a:p>
            <a:pPr algn="l"/>
            <a:r>
              <a:rPr lang="en-US" b="0" i="0" dirty="0">
                <a:solidFill>
                  <a:srgbClr val="000000"/>
                </a:solidFill>
                <a:effectLst/>
                <a:latin typeface="+mj-lt"/>
              </a:rPr>
              <a:t>A form will still submit an input field that is </a:t>
            </a:r>
            <a:r>
              <a:rPr lang="en-US" b="0" i="0" dirty="0" err="1">
                <a:solidFill>
                  <a:srgbClr val="000000"/>
                </a:solidFill>
                <a:effectLst/>
                <a:latin typeface="+mj-lt"/>
              </a:rPr>
              <a:t>readonly</a:t>
            </a:r>
            <a:r>
              <a:rPr lang="en-US" b="0" i="0" dirty="0">
                <a:solidFill>
                  <a:srgbClr val="000000"/>
                </a:solidFill>
                <a:effectLst/>
                <a:latin typeface="+mj-lt"/>
              </a:rPr>
              <a:t> but will not submit an input field that is disabled!</a:t>
            </a:r>
          </a:p>
          <a:p>
            <a:endParaRPr lang="en-US" dirty="0"/>
          </a:p>
        </p:txBody>
      </p:sp>
      <p:pic>
        <p:nvPicPr>
          <p:cNvPr id="7" name="Picture 6">
            <a:extLst>
              <a:ext uri="{FF2B5EF4-FFF2-40B4-BE49-F238E27FC236}">
                <a16:creationId xmlns:a16="http://schemas.microsoft.com/office/drawing/2014/main" id="{B6F71C15-5155-472D-A9BB-4E116B30C7D1}"/>
              </a:ext>
            </a:extLst>
          </p:cNvPr>
          <p:cNvPicPr>
            <a:picLocks noChangeAspect="1"/>
          </p:cNvPicPr>
          <p:nvPr/>
        </p:nvPicPr>
        <p:blipFill rotWithShape="1">
          <a:blip r:embed="rId2"/>
          <a:srcRect l="1084" t="41111" r="51667" b="42593"/>
          <a:stretch/>
        </p:blipFill>
        <p:spPr>
          <a:xfrm>
            <a:off x="7706" y="3595953"/>
            <a:ext cx="9013432" cy="1748659"/>
          </a:xfrm>
          <a:prstGeom prst="rect">
            <a:avLst/>
          </a:prstGeom>
        </p:spPr>
      </p:pic>
      <p:pic>
        <p:nvPicPr>
          <p:cNvPr id="9" name="Picture 8">
            <a:extLst>
              <a:ext uri="{FF2B5EF4-FFF2-40B4-BE49-F238E27FC236}">
                <a16:creationId xmlns:a16="http://schemas.microsoft.com/office/drawing/2014/main" id="{E2EBC1BD-5DCA-4523-A061-A59B2FAFC548}"/>
              </a:ext>
            </a:extLst>
          </p:cNvPr>
          <p:cNvPicPr>
            <a:picLocks noChangeAspect="1"/>
          </p:cNvPicPr>
          <p:nvPr/>
        </p:nvPicPr>
        <p:blipFill rotWithShape="1">
          <a:blip r:embed="rId2"/>
          <a:srcRect l="50000" t="29260" r="20833" b="48518"/>
          <a:stretch/>
        </p:blipFill>
        <p:spPr>
          <a:xfrm>
            <a:off x="5110965" y="5059973"/>
            <a:ext cx="3910173" cy="1675789"/>
          </a:xfrm>
          <a:prstGeom prst="rect">
            <a:avLst/>
          </a:prstGeom>
        </p:spPr>
      </p:pic>
    </p:spTree>
    <p:extLst>
      <p:ext uri="{BB962C8B-B14F-4D97-AF65-F5344CB8AC3E}">
        <p14:creationId xmlns:p14="http://schemas.microsoft.com/office/powerpoint/2010/main" val="965674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CA20-3F4C-4164-8BEE-58F2A1D0DE35}"/>
              </a:ext>
            </a:extLst>
          </p:cNvPr>
          <p:cNvSpPr>
            <a:spLocks noGrp="1"/>
          </p:cNvSpPr>
          <p:nvPr>
            <p:ph type="title"/>
          </p:nvPr>
        </p:nvSpPr>
        <p:spPr>
          <a:xfrm>
            <a:off x="457200" y="152400"/>
            <a:ext cx="8229600" cy="715962"/>
          </a:xfrm>
        </p:spPr>
        <p:txBody>
          <a:bodyPr>
            <a:normAutofit/>
          </a:bodyPr>
          <a:lstStyle/>
          <a:p>
            <a:r>
              <a:rPr lang="en-US" sz="2800" dirty="0"/>
              <a:t>HTML5 Form Input Attributes – </a:t>
            </a:r>
            <a:r>
              <a:rPr lang="en-US" sz="2800" dirty="0">
                <a:latin typeface="Courier New" panose="02070309020205020404" pitchFamily="49" charset="0"/>
                <a:cs typeface="Courier New" panose="02070309020205020404" pitchFamily="49" charset="0"/>
              </a:rPr>
              <a:t>multiple</a:t>
            </a:r>
            <a:r>
              <a:rPr lang="en-US" sz="2800" dirty="0"/>
              <a:t> attribute</a:t>
            </a:r>
          </a:p>
        </p:txBody>
      </p:sp>
      <p:sp>
        <p:nvSpPr>
          <p:cNvPr id="3" name="Content Placeholder 2">
            <a:extLst>
              <a:ext uri="{FF2B5EF4-FFF2-40B4-BE49-F238E27FC236}">
                <a16:creationId xmlns:a16="http://schemas.microsoft.com/office/drawing/2014/main" id="{EBDA0647-3B06-463C-90D8-8B4386EF51EB}"/>
              </a:ext>
            </a:extLst>
          </p:cNvPr>
          <p:cNvSpPr>
            <a:spLocks noGrp="1"/>
          </p:cNvSpPr>
          <p:nvPr>
            <p:ph idx="1"/>
          </p:nvPr>
        </p:nvSpPr>
        <p:spPr>
          <a:xfrm>
            <a:off x="457200" y="762000"/>
            <a:ext cx="8229600" cy="2971801"/>
          </a:xfrm>
        </p:spPr>
        <p:txBody>
          <a:bodyPr>
            <a:normAutofit fontScale="62500" lnSpcReduction="20000"/>
          </a:bodyPr>
          <a:lstStyle/>
          <a:p>
            <a:pPr algn="l"/>
            <a:r>
              <a:rPr lang="en-US" b="0" i="0" dirty="0">
                <a:solidFill>
                  <a:srgbClr val="000000"/>
                </a:solidFill>
                <a:effectLst/>
                <a:latin typeface="+mj-lt"/>
              </a:rPr>
              <a:t>The </a:t>
            </a:r>
            <a:r>
              <a:rPr lang="en-US" b="0" i="0" dirty="0">
                <a:solidFill>
                  <a:srgbClr val="000000"/>
                </a:solidFill>
                <a:effectLst/>
                <a:latin typeface="Courier New" panose="02070309020205020404" pitchFamily="49" charset="0"/>
                <a:cs typeface="Courier New" panose="02070309020205020404" pitchFamily="49" charset="0"/>
              </a:rPr>
              <a:t>multiple</a:t>
            </a:r>
            <a:r>
              <a:rPr lang="en-US" b="0" i="0" dirty="0">
                <a:solidFill>
                  <a:srgbClr val="000000"/>
                </a:solidFill>
                <a:effectLst/>
                <a:latin typeface="+mj-lt"/>
              </a:rPr>
              <a:t> attribute is a </a:t>
            </a:r>
            <a:r>
              <a:rPr lang="en-US" b="0" i="0" dirty="0" err="1">
                <a:solidFill>
                  <a:srgbClr val="000000"/>
                </a:solidFill>
                <a:effectLst/>
                <a:latin typeface="+mj-lt"/>
              </a:rPr>
              <a:t>boolean</a:t>
            </a:r>
            <a:r>
              <a:rPr lang="en-US" b="0" i="0" dirty="0">
                <a:solidFill>
                  <a:srgbClr val="000000"/>
                </a:solidFill>
                <a:effectLst/>
                <a:latin typeface="+mj-lt"/>
              </a:rPr>
              <a:t> attribute.</a:t>
            </a:r>
          </a:p>
          <a:p>
            <a:pPr algn="l"/>
            <a:r>
              <a:rPr lang="en-US" b="0" i="0" dirty="0">
                <a:solidFill>
                  <a:srgbClr val="000000"/>
                </a:solidFill>
                <a:effectLst/>
                <a:latin typeface="+mj-lt"/>
              </a:rPr>
              <a:t>When present, it specifies that the user is allowed to enter more than one value in the </a:t>
            </a:r>
            <a:r>
              <a:rPr lang="en-US" b="0" i="0" dirty="0">
                <a:solidFill>
                  <a:srgbClr val="000000"/>
                </a:solidFill>
                <a:effectLst/>
                <a:latin typeface="Courier New" panose="02070309020205020404" pitchFamily="49" charset="0"/>
                <a:cs typeface="Courier New" panose="02070309020205020404" pitchFamily="49" charset="0"/>
              </a:rPr>
              <a:t>&lt;input&gt; </a:t>
            </a:r>
            <a:r>
              <a:rPr lang="en-US" b="0" i="0" dirty="0">
                <a:solidFill>
                  <a:srgbClr val="000000"/>
                </a:solidFill>
                <a:effectLst/>
                <a:latin typeface="+mj-lt"/>
              </a:rPr>
              <a:t>element.</a:t>
            </a:r>
          </a:p>
          <a:p>
            <a:r>
              <a:rPr lang="en-US" b="0" i="0" dirty="0">
                <a:solidFill>
                  <a:srgbClr val="000000"/>
                </a:solidFill>
                <a:effectLst/>
                <a:latin typeface="+mj-lt"/>
              </a:rPr>
              <a:t>The multiple attribute works with the following input types: </a:t>
            </a:r>
            <a:r>
              <a:rPr lang="en-US" b="0" i="0" dirty="0">
                <a:solidFill>
                  <a:srgbClr val="000000"/>
                </a:solidFill>
                <a:effectLst/>
                <a:latin typeface="Courier New" panose="02070309020205020404" pitchFamily="49" charset="0"/>
                <a:cs typeface="Courier New" panose="02070309020205020404" pitchFamily="49" charset="0"/>
              </a:rPr>
              <a:t>email</a:t>
            </a:r>
            <a:r>
              <a:rPr lang="en-US" b="0" i="0" dirty="0">
                <a:solidFill>
                  <a:srgbClr val="000000"/>
                </a:solidFill>
                <a:effectLst/>
                <a:latin typeface="+mj-lt"/>
              </a:rPr>
              <a:t>, and </a:t>
            </a:r>
            <a:r>
              <a:rPr lang="en-US" dirty="0">
                <a:solidFill>
                  <a:srgbClr val="000000"/>
                </a:solidFill>
                <a:latin typeface="Courier New" panose="02070309020205020404" pitchFamily="49" charset="0"/>
                <a:cs typeface="Courier New" panose="02070309020205020404" pitchFamily="49" charset="0"/>
              </a:rPr>
              <a:t>file</a:t>
            </a:r>
            <a:r>
              <a:rPr lang="en-US" b="0" i="0" dirty="0">
                <a:solidFill>
                  <a:srgbClr val="000000"/>
                </a:solidFill>
                <a:effectLst/>
                <a:latin typeface="+mj-lt"/>
              </a:rPr>
              <a:t>.</a:t>
            </a:r>
          </a:p>
          <a:p>
            <a:r>
              <a:rPr lang="en-US" b="0" i="0" dirty="0">
                <a:solidFill>
                  <a:srgbClr val="000000"/>
                </a:solidFill>
                <a:effectLst/>
                <a:latin typeface="+mj-lt"/>
              </a:rPr>
              <a:t>For &lt;input type="file"&gt;: to select multiple files, hold down the CTRL or SHIFT key while selecting.</a:t>
            </a:r>
          </a:p>
          <a:p>
            <a:r>
              <a:rPr lang="en-US" b="0" i="0" dirty="0">
                <a:solidFill>
                  <a:srgbClr val="000000"/>
                </a:solidFill>
                <a:effectLst/>
                <a:latin typeface="+mj-lt"/>
              </a:rPr>
              <a:t>For &lt;input type="email"&gt;: separate each email with a comma, like: mail@example.com, mail2@example.com, mail3@example.com in the email field.</a:t>
            </a:r>
            <a:endParaRPr lang="en-US" dirty="0">
              <a:latin typeface="+mj-lt"/>
            </a:endParaRPr>
          </a:p>
        </p:txBody>
      </p:sp>
      <p:pic>
        <p:nvPicPr>
          <p:cNvPr id="5" name="Picture 4">
            <a:extLst>
              <a:ext uri="{FF2B5EF4-FFF2-40B4-BE49-F238E27FC236}">
                <a16:creationId xmlns:a16="http://schemas.microsoft.com/office/drawing/2014/main" id="{88D42CD6-1AEC-41A8-AD49-B95FE77347AB}"/>
              </a:ext>
            </a:extLst>
          </p:cNvPr>
          <p:cNvPicPr>
            <a:picLocks noChangeAspect="1"/>
          </p:cNvPicPr>
          <p:nvPr/>
        </p:nvPicPr>
        <p:blipFill rotWithShape="1">
          <a:blip r:embed="rId2"/>
          <a:srcRect t="36667" r="60834" b="42593"/>
          <a:stretch/>
        </p:blipFill>
        <p:spPr>
          <a:xfrm>
            <a:off x="-84883" y="3713379"/>
            <a:ext cx="5952283" cy="1773021"/>
          </a:xfrm>
          <a:prstGeom prst="rect">
            <a:avLst/>
          </a:prstGeom>
        </p:spPr>
      </p:pic>
      <p:pic>
        <p:nvPicPr>
          <p:cNvPr id="7" name="Picture 6">
            <a:extLst>
              <a:ext uri="{FF2B5EF4-FFF2-40B4-BE49-F238E27FC236}">
                <a16:creationId xmlns:a16="http://schemas.microsoft.com/office/drawing/2014/main" id="{CA5B734A-99C3-4590-B7A0-66AAA5C13604}"/>
              </a:ext>
            </a:extLst>
          </p:cNvPr>
          <p:cNvPicPr>
            <a:picLocks noChangeAspect="1"/>
          </p:cNvPicPr>
          <p:nvPr/>
        </p:nvPicPr>
        <p:blipFill rotWithShape="1">
          <a:blip r:embed="rId2"/>
          <a:srcRect l="40000" t="29259" r="31667" b="50000"/>
          <a:stretch/>
        </p:blipFill>
        <p:spPr>
          <a:xfrm>
            <a:off x="4838093" y="5209489"/>
            <a:ext cx="4305907" cy="1773021"/>
          </a:xfrm>
          <a:prstGeom prst="rect">
            <a:avLst/>
          </a:prstGeom>
        </p:spPr>
      </p:pic>
    </p:spTree>
    <p:extLst>
      <p:ext uri="{BB962C8B-B14F-4D97-AF65-F5344CB8AC3E}">
        <p14:creationId xmlns:p14="http://schemas.microsoft.com/office/powerpoint/2010/main" val="1905684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07C6-BCDC-472F-A7B8-3672138048C8}"/>
              </a:ext>
            </a:extLst>
          </p:cNvPr>
          <p:cNvSpPr>
            <a:spLocks noGrp="1"/>
          </p:cNvSpPr>
          <p:nvPr>
            <p:ph type="title"/>
          </p:nvPr>
        </p:nvSpPr>
        <p:spPr>
          <a:xfrm>
            <a:off x="457200" y="0"/>
            <a:ext cx="8229600" cy="563562"/>
          </a:xfrm>
        </p:spPr>
        <p:txBody>
          <a:bodyPr>
            <a:normAutofit fontScale="90000"/>
          </a:bodyPr>
          <a:lstStyle/>
          <a:p>
            <a:r>
              <a:rPr lang="en-US" sz="2800" dirty="0"/>
              <a:t>HTML5 Form Input Attributes – </a:t>
            </a:r>
            <a:r>
              <a:rPr lang="en-US" sz="2800" dirty="0">
                <a:latin typeface="Courier New" panose="02070309020205020404" pitchFamily="49" charset="0"/>
                <a:cs typeface="Courier New" panose="02070309020205020404" pitchFamily="49" charset="0"/>
              </a:rPr>
              <a:t>autocomplete</a:t>
            </a:r>
            <a:r>
              <a:rPr lang="en-US" sz="2800" dirty="0"/>
              <a:t> attribute</a:t>
            </a:r>
          </a:p>
        </p:txBody>
      </p:sp>
      <p:sp>
        <p:nvSpPr>
          <p:cNvPr id="3" name="Content Placeholder 2">
            <a:extLst>
              <a:ext uri="{FF2B5EF4-FFF2-40B4-BE49-F238E27FC236}">
                <a16:creationId xmlns:a16="http://schemas.microsoft.com/office/drawing/2014/main" id="{155C5F27-B9A9-4FFF-B8C6-442ED4CB8932}"/>
              </a:ext>
            </a:extLst>
          </p:cNvPr>
          <p:cNvSpPr>
            <a:spLocks noGrp="1"/>
          </p:cNvSpPr>
          <p:nvPr>
            <p:ph idx="1"/>
          </p:nvPr>
        </p:nvSpPr>
        <p:spPr>
          <a:xfrm>
            <a:off x="457200" y="639762"/>
            <a:ext cx="8229600" cy="2865438"/>
          </a:xfrm>
        </p:spPr>
        <p:txBody>
          <a:bodyPr>
            <a:normAutofit fontScale="70000" lnSpcReduction="20000"/>
          </a:bodyPr>
          <a:lstStyle/>
          <a:p>
            <a:pPr algn="l"/>
            <a:r>
              <a:rPr lang="en-US" b="0" i="0" dirty="0">
                <a:solidFill>
                  <a:srgbClr val="000000"/>
                </a:solidFill>
                <a:effectLst/>
                <a:latin typeface="+mj-lt"/>
              </a:rPr>
              <a:t>The </a:t>
            </a:r>
            <a:r>
              <a:rPr lang="en-US" b="0" i="0" dirty="0">
                <a:solidFill>
                  <a:srgbClr val="000000"/>
                </a:solidFill>
                <a:effectLst/>
                <a:latin typeface="Courier New" panose="02070309020205020404" pitchFamily="49" charset="0"/>
                <a:cs typeface="Courier New" panose="02070309020205020404" pitchFamily="49" charset="0"/>
              </a:rPr>
              <a:t>autocomplete</a:t>
            </a:r>
            <a:r>
              <a:rPr lang="en-US" b="0" i="0" dirty="0">
                <a:solidFill>
                  <a:srgbClr val="000000"/>
                </a:solidFill>
                <a:effectLst/>
                <a:latin typeface="+mj-lt"/>
              </a:rPr>
              <a:t> attribute specifies whether or not an input field should have autocomplete enabled.</a:t>
            </a:r>
          </a:p>
          <a:p>
            <a:pPr algn="l"/>
            <a:r>
              <a:rPr lang="en-US" b="0" i="0" dirty="0">
                <a:solidFill>
                  <a:srgbClr val="000000"/>
                </a:solidFill>
                <a:effectLst/>
                <a:latin typeface="+mj-lt"/>
              </a:rPr>
              <a:t>Autocomplete allows the browser to predict the value. When a user starts to type in a field, the browser should display options to fill in the field, based on earlier typed values.</a:t>
            </a:r>
          </a:p>
          <a:p>
            <a:pPr algn="l"/>
            <a:r>
              <a:rPr lang="en-US" b="0" i="0" dirty="0">
                <a:solidFill>
                  <a:srgbClr val="000000"/>
                </a:solidFill>
                <a:effectLst/>
                <a:latin typeface="+mj-lt"/>
              </a:rPr>
              <a:t>The </a:t>
            </a:r>
            <a:r>
              <a:rPr lang="en-US" b="0" i="0" dirty="0">
                <a:solidFill>
                  <a:srgbClr val="000000"/>
                </a:solidFill>
                <a:effectLst/>
                <a:latin typeface="Courier New" panose="02070309020205020404" pitchFamily="49" charset="0"/>
                <a:cs typeface="Courier New" panose="02070309020205020404" pitchFamily="49" charset="0"/>
              </a:rPr>
              <a:t>autocomplete</a:t>
            </a:r>
            <a:r>
              <a:rPr lang="en-US" b="0" i="0" dirty="0">
                <a:solidFill>
                  <a:srgbClr val="000000"/>
                </a:solidFill>
                <a:effectLst/>
                <a:latin typeface="+mj-lt"/>
              </a:rPr>
              <a:t> attribute works with the following &lt;input&gt; types: </a:t>
            </a:r>
            <a:r>
              <a:rPr lang="en-US" dirty="0">
                <a:solidFill>
                  <a:srgbClr val="000000"/>
                </a:solidFill>
                <a:latin typeface="Courier New" panose="02070309020205020404" pitchFamily="49" charset="0"/>
                <a:cs typeface="Courier New" panose="02070309020205020404" pitchFamily="49" charset="0"/>
              </a:rPr>
              <a:t>text</a:t>
            </a:r>
            <a:r>
              <a:rPr lang="en-US" b="0" i="0" dirty="0">
                <a:solidFill>
                  <a:srgbClr val="000000"/>
                </a:solidFill>
                <a:effectLst/>
                <a:latin typeface="+mj-lt"/>
              </a:rPr>
              <a:t>, </a:t>
            </a:r>
            <a:r>
              <a:rPr lang="en-US" dirty="0">
                <a:solidFill>
                  <a:srgbClr val="000000"/>
                </a:solidFill>
                <a:latin typeface="Courier New" panose="02070309020205020404" pitchFamily="49" charset="0"/>
                <a:cs typeface="Courier New" panose="02070309020205020404" pitchFamily="49" charset="0"/>
              </a:rPr>
              <a:t>search</a:t>
            </a:r>
            <a:r>
              <a:rPr lang="en-US" b="0" i="0" dirty="0">
                <a:solidFill>
                  <a:srgbClr val="000000"/>
                </a:solidFill>
                <a:effectLst/>
                <a:latin typeface="+mj-lt"/>
              </a:rPr>
              <a:t>, </a:t>
            </a:r>
            <a:r>
              <a:rPr lang="en-US" dirty="0" err="1">
                <a:solidFill>
                  <a:srgbClr val="000000"/>
                </a:solidFill>
                <a:latin typeface="Courier New" panose="02070309020205020404" pitchFamily="49" charset="0"/>
                <a:cs typeface="Courier New" panose="02070309020205020404" pitchFamily="49" charset="0"/>
              </a:rPr>
              <a:t>url</a:t>
            </a:r>
            <a:r>
              <a:rPr lang="en-US" b="0" i="0" dirty="0">
                <a:solidFill>
                  <a:srgbClr val="000000"/>
                </a:solidFill>
                <a:effectLst/>
                <a:latin typeface="+mj-lt"/>
              </a:rPr>
              <a:t>, </a:t>
            </a:r>
            <a:r>
              <a:rPr lang="en-US" dirty="0" err="1">
                <a:solidFill>
                  <a:srgbClr val="000000"/>
                </a:solidFill>
                <a:latin typeface="Courier New" panose="02070309020205020404" pitchFamily="49" charset="0"/>
                <a:cs typeface="Courier New" panose="02070309020205020404" pitchFamily="49" charset="0"/>
              </a:rPr>
              <a:t>tel</a:t>
            </a:r>
            <a:r>
              <a:rPr lang="en-US" b="0" i="0" dirty="0">
                <a:solidFill>
                  <a:srgbClr val="000000"/>
                </a:solidFill>
                <a:effectLst/>
                <a:latin typeface="+mj-lt"/>
              </a:rPr>
              <a:t>, </a:t>
            </a:r>
            <a:r>
              <a:rPr lang="en-US" sz="3600" dirty="0">
                <a:solidFill>
                  <a:srgbClr val="000000"/>
                </a:solidFill>
                <a:latin typeface="Courier New" panose="02070309020205020404" pitchFamily="49" charset="0"/>
                <a:cs typeface="Courier New" panose="02070309020205020404" pitchFamily="49" charset="0"/>
              </a:rPr>
              <a:t>email,</a:t>
            </a:r>
            <a:r>
              <a:rPr lang="en-US" b="0" i="0" dirty="0">
                <a:solidFill>
                  <a:srgbClr val="000000"/>
                </a:solidFill>
                <a:effectLst/>
                <a:latin typeface="+mj-lt"/>
              </a:rPr>
              <a:t> </a:t>
            </a:r>
            <a:r>
              <a:rPr lang="en-US" sz="3600" dirty="0">
                <a:solidFill>
                  <a:srgbClr val="000000"/>
                </a:solidFill>
                <a:latin typeface="Courier New" panose="02070309020205020404" pitchFamily="49" charset="0"/>
                <a:cs typeface="Courier New" panose="02070309020205020404" pitchFamily="49" charset="0"/>
              </a:rPr>
              <a:t>password</a:t>
            </a:r>
            <a:r>
              <a:rPr lang="en-US" b="0" i="0" dirty="0">
                <a:solidFill>
                  <a:srgbClr val="000000"/>
                </a:solidFill>
                <a:effectLst/>
                <a:latin typeface="+mj-lt"/>
              </a:rPr>
              <a:t>, </a:t>
            </a:r>
            <a:r>
              <a:rPr lang="en-US" sz="3600" dirty="0" err="1">
                <a:solidFill>
                  <a:srgbClr val="000000"/>
                </a:solidFill>
                <a:latin typeface="Courier New" panose="02070309020205020404" pitchFamily="49" charset="0"/>
                <a:cs typeface="Courier New" panose="02070309020205020404" pitchFamily="49" charset="0"/>
              </a:rPr>
              <a:t>datepickers</a:t>
            </a:r>
            <a:r>
              <a:rPr lang="en-US" b="0" i="0" dirty="0">
                <a:solidFill>
                  <a:srgbClr val="000000"/>
                </a:solidFill>
                <a:effectLst/>
                <a:latin typeface="+mj-lt"/>
              </a:rPr>
              <a:t>, </a:t>
            </a:r>
            <a:r>
              <a:rPr lang="en-US" sz="3600" dirty="0">
                <a:solidFill>
                  <a:srgbClr val="000000"/>
                </a:solidFill>
                <a:latin typeface="Courier New" panose="02070309020205020404" pitchFamily="49" charset="0"/>
                <a:cs typeface="Courier New" panose="02070309020205020404" pitchFamily="49" charset="0"/>
              </a:rPr>
              <a:t>range</a:t>
            </a:r>
            <a:r>
              <a:rPr lang="en-US" b="0" i="0" dirty="0">
                <a:solidFill>
                  <a:srgbClr val="000000"/>
                </a:solidFill>
                <a:effectLst/>
                <a:latin typeface="+mj-lt"/>
              </a:rPr>
              <a:t>, and </a:t>
            </a:r>
            <a:r>
              <a:rPr lang="en-US" sz="3600" dirty="0">
                <a:solidFill>
                  <a:srgbClr val="000000"/>
                </a:solidFill>
                <a:latin typeface="Courier New" panose="02070309020205020404" pitchFamily="49" charset="0"/>
                <a:cs typeface="Courier New" panose="02070309020205020404" pitchFamily="49" charset="0"/>
              </a:rPr>
              <a:t>color</a:t>
            </a:r>
            <a:r>
              <a:rPr lang="en-US" b="0" i="0" dirty="0">
                <a:solidFill>
                  <a:srgbClr val="000000"/>
                </a:solidFill>
                <a:effectLst/>
                <a:latin typeface="+mj-lt"/>
              </a:rPr>
              <a:t>.</a:t>
            </a:r>
            <a:br>
              <a:rPr lang="en-US" dirty="0"/>
            </a:br>
            <a:endParaRPr lang="en-US" b="0" i="0" dirty="0">
              <a:solidFill>
                <a:srgbClr val="000000"/>
              </a:solidFill>
              <a:effectLst/>
              <a:latin typeface="Verdana" panose="020B0604030504040204" pitchFamily="34" charset="0"/>
            </a:endParaRPr>
          </a:p>
          <a:p>
            <a:endParaRPr lang="en-US" dirty="0"/>
          </a:p>
        </p:txBody>
      </p:sp>
      <p:pic>
        <p:nvPicPr>
          <p:cNvPr id="5" name="Picture 4">
            <a:extLst>
              <a:ext uri="{FF2B5EF4-FFF2-40B4-BE49-F238E27FC236}">
                <a16:creationId xmlns:a16="http://schemas.microsoft.com/office/drawing/2014/main" id="{36973952-F4D7-47E6-BE15-662D1BDDC460}"/>
              </a:ext>
            </a:extLst>
          </p:cNvPr>
          <p:cNvPicPr>
            <a:picLocks noChangeAspect="1"/>
          </p:cNvPicPr>
          <p:nvPr/>
        </p:nvPicPr>
        <p:blipFill rotWithShape="1">
          <a:blip r:embed="rId2"/>
          <a:srcRect l="833" t="36667" r="42500" b="36296"/>
          <a:stretch/>
        </p:blipFill>
        <p:spPr>
          <a:xfrm>
            <a:off x="0" y="3284749"/>
            <a:ext cx="7665935" cy="2057400"/>
          </a:xfrm>
          <a:prstGeom prst="rect">
            <a:avLst/>
          </a:prstGeom>
        </p:spPr>
      </p:pic>
      <p:pic>
        <p:nvPicPr>
          <p:cNvPr id="7" name="Picture 6">
            <a:extLst>
              <a:ext uri="{FF2B5EF4-FFF2-40B4-BE49-F238E27FC236}">
                <a16:creationId xmlns:a16="http://schemas.microsoft.com/office/drawing/2014/main" id="{0CFB1DEF-1CC5-4A67-9B09-F4E12679C4EC}"/>
              </a:ext>
            </a:extLst>
          </p:cNvPr>
          <p:cNvPicPr>
            <a:picLocks noChangeAspect="1"/>
          </p:cNvPicPr>
          <p:nvPr/>
        </p:nvPicPr>
        <p:blipFill rotWithShape="1">
          <a:blip r:embed="rId3"/>
          <a:srcRect l="60000" t="29259" r="2500" b="15926"/>
          <a:stretch/>
        </p:blipFill>
        <p:spPr>
          <a:xfrm>
            <a:off x="5943600" y="4191000"/>
            <a:ext cx="3124200" cy="2568787"/>
          </a:xfrm>
          <a:prstGeom prst="rect">
            <a:avLst/>
          </a:prstGeom>
        </p:spPr>
      </p:pic>
    </p:spTree>
    <p:extLst>
      <p:ext uri="{BB962C8B-B14F-4D97-AF65-F5344CB8AC3E}">
        <p14:creationId xmlns:p14="http://schemas.microsoft.com/office/powerpoint/2010/main" val="2098412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0D1-1D20-49E7-9C5E-AA990F229185}"/>
              </a:ext>
            </a:extLst>
          </p:cNvPr>
          <p:cNvSpPr>
            <a:spLocks noGrp="1"/>
          </p:cNvSpPr>
          <p:nvPr>
            <p:ph type="title"/>
          </p:nvPr>
        </p:nvSpPr>
        <p:spPr>
          <a:xfrm>
            <a:off x="457200" y="274638"/>
            <a:ext cx="8229600" cy="639762"/>
          </a:xfrm>
        </p:spPr>
        <p:txBody>
          <a:bodyPr>
            <a:normAutofit/>
          </a:bodyPr>
          <a:lstStyle/>
          <a:p>
            <a:r>
              <a:rPr lang="en-US" sz="2800" dirty="0"/>
              <a:t>HTML5 Form Input Attributes – </a:t>
            </a:r>
            <a:r>
              <a:rPr lang="en-US" sz="2800" dirty="0">
                <a:latin typeface="Courier New" panose="02070309020205020404" pitchFamily="49" charset="0"/>
                <a:cs typeface="Courier New" panose="02070309020205020404" pitchFamily="49" charset="0"/>
              </a:rPr>
              <a:t>autofocus</a:t>
            </a:r>
            <a:r>
              <a:rPr lang="en-US" sz="2800" dirty="0"/>
              <a:t> attribute</a:t>
            </a:r>
          </a:p>
        </p:txBody>
      </p:sp>
      <p:sp>
        <p:nvSpPr>
          <p:cNvPr id="3" name="Content Placeholder 2">
            <a:extLst>
              <a:ext uri="{FF2B5EF4-FFF2-40B4-BE49-F238E27FC236}">
                <a16:creationId xmlns:a16="http://schemas.microsoft.com/office/drawing/2014/main" id="{31235C3C-2C69-4D56-AB17-CB454AB0A831}"/>
              </a:ext>
            </a:extLst>
          </p:cNvPr>
          <p:cNvSpPr>
            <a:spLocks noGrp="1"/>
          </p:cNvSpPr>
          <p:nvPr>
            <p:ph idx="1"/>
          </p:nvPr>
        </p:nvSpPr>
        <p:spPr>
          <a:xfrm>
            <a:off x="457200" y="914401"/>
            <a:ext cx="8229600" cy="1066799"/>
          </a:xfrm>
        </p:spPr>
        <p:txBody>
          <a:bodyPr>
            <a:normAutofit fontScale="70000" lnSpcReduction="20000"/>
          </a:bodyPr>
          <a:lstStyle/>
          <a:p>
            <a:pPr algn="l"/>
            <a:r>
              <a:rPr lang="en-US" b="0" i="0" dirty="0">
                <a:solidFill>
                  <a:srgbClr val="000000"/>
                </a:solidFill>
                <a:effectLst/>
                <a:latin typeface="+mj-lt"/>
                <a:cs typeface="Courier New" panose="02070309020205020404" pitchFamily="49" charset="0"/>
              </a:rPr>
              <a:t>The </a:t>
            </a:r>
            <a:r>
              <a:rPr lang="en-US" b="0" i="0" dirty="0">
                <a:solidFill>
                  <a:srgbClr val="000000"/>
                </a:solidFill>
                <a:effectLst/>
                <a:latin typeface="Courier New" panose="02070309020205020404" pitchFamily="49" charset="0"/>
                <a:cs typeface="Courier New" panose="02070309020205020404" pitchFamily="49" charset="0"/>
              </a:rPr>
              <a:t>autofocus</a:t>
            </a:r>
            <a:r>
              <a:rPr lang="en-US" b="0" i="0" dirty="0">
                <a:solidFill>
                  <a:srgbClr val="000000"/>
                </a:solidFill>
                <a:effectLst/>
                <a:latin typeface="+mj-lt"/>
                <a:cs typeface="Courier New" panose="02070309020205020404" pitchFamily="49" charset="0"/>
              </a:rPr>
              <a:t> attribute is a </a:t>
            </a:r>
            <a:r>
              <a:rPr lang="en-US" b="0" i="0" dirty="0" err="1">
                <a:solidFill>
                  <a:srgbClr val="000000"/>
                </a:solidFill>
                <a:effectLst/>
                <a:latin typeface="+mj-lt"/>
                <a:cs typeface="Courier New" panose="02070309020205020404" pitchFamily="49" charset="0"/>
              </a:rPr>
              <a:t>boolean</a:t>
            </a:r>
            <a:r>
              <a:rPr lang="en-US" b="0" i="0" dirty="0">
                <a:solidFill>
                  <a:srgbClr val="000000"/>
                </a:solidFill>
                <a:effectLst/>
                <a:latin typeface="+mj-lt"/>
                <a:cs typeface="Courier New" panose="02070309020205020404" pitchFamily="49" charset="0"/>
              </a:rPr>
              <a:t> attribute.</a:t>
            </a:r>
          </a:p>
          <a:p>
            <a:pPr algn="l"/>
            <a:r>
              <a:rPr lang="en-US" b="0" i="0" dirty="0">
                <a:solidFill>
                  <a:srgbClr val="000000"/>
                </a:solidFill>
                <a:effectLst/>
                <a:latin typeface="+mj-lt"/>
                <a:cs typeface="Courier New" panose="02070309020205020404" pitchFamily="49" charset="0"/>
              </a:rPr>
              <a:t>When present, it specifies that an </a:t>
            </a:r>
            <a:r>
              <a:rPr lang="en-US" b="0" i="0" dirty="0">
                <a:solidFill>
                  <a:srgbClr val="000000"/>
                </a:solidFill>
                <a:effectLst/>
                <a:latin typeface="Courier New" panose="02070309020205020404" pitchFamily="49" charset="0"/>
                <a:cs typeface="Courier New" panose="02070309020205020404" pitchFamily="49" charset="0"/>
              </a:rPr>
              <a:t>&lt;input&gt; </a:t>
            </a:r>
            <a:r>
              <a:rPr lang="en-US" b="0" i="0" dirty="0">
                <a:solidFill>
                  <a:srgbClr val="000000"/>
                </a:solidFill>
                <a:effectLst/>
                <a:latin typeface="+mj-lt"/>
                <a:cs typeface="Courier New" panose="02070309020205020404" pitchFamily="49" charset="0"/>
              </a:rPr>
              <a:t>element should automatically get focus when the page loads.</a:t>
            </a:r>
          </a:p>
          <a:p>
            <a:endParaRPr lang="en-US" dirty="0"/>
          </a:p>
        </p:txBody>
      </p:sp>
      <p:pic>
        <p:nvPicPr>
          <p:cNvPr id="5" name="Picture 4">
            <a:extLst>
              <a:ext uri="{FF2B5EF4-FFF2-40B4-BE49-F238E27FC236}">
                <a16:creationId xmlns:a16="http://schemas.microsoft.com/office/drawing/2014/main" id="{C350E03D-B7AF-4E91-8F5A-ED38C0ED3B8B}"/>
              </a:ext>
            </a:extLst>
          </p:cNvPr>
          <p:cNvPicPr>
            <a:picLocks noChangeAspect="1"/>
          </p:cNvPicPr>
          <p:nvPr/>
        </p:nvPicPr>
        <p:blipFill rotWithShape="1">
          <a:blip r:embed="rId2"/>
          <a:srcRect l="833" t="36667" r="61667" b="42593"/>
          <a:stretch/>
        </p:blipFill>
        <p:spPr>
          <a:xfrm>
            <a:off x="76200" y="2216649"/>
            <a:ext cx="6302339" cy="1960728"/>
          </a:xfrm>
          <a:prstGeom prst="rect">
            <a:avLst/>
          </a:prstGeom>
        </p:spPr>
      </p:pic>
      <p:pic>
        <p:nvPicPr>
          <p:cNvPr id="7" name="Picture 6">
            <a:extLst>
              <a:ext uri="{FF2B5EF4-FFF2-40B4-BE49-F238E27FC236}">
                <a16:creationId xmlns:a16="http://schemas.microsoft.com/office/drawing/2014/main" id="{FD3F35CA-5B84-4BDF-BDAE-F83E08685296}"/>
              </a:ext>
            </a:extLst>
          </p:cNvPr>
          <p:cNvPicPr>
            <a:picLocks noChangeAspect="1"/>
          </p:cNvPicPr>
          <p:nvPr/>
        </p:nvPicPr>
        <p:blipFill rotWithShape="1">
          <a:blip r:embed="rId2"/>
          <a:srcRect l="40000" t="29259" r="36667" b="50000"/>
          <a:stretch/>
        </p:blipFill>
        <p:spPr>
          <a:xfrm>
            <a:off x="5029200" y="4394846"/>
            <a:ext cx="3810000" cy="1905000"/>
          </a:xfrm>
          <a:prstGeom prst="rect">
            <a:avLst/>
          </a:prstGeom>
        </p:spPr>
      </p:pic>
    </p:spTree>
    <p:extLst>
      <p:ext uri="{BB962C8B-B14F-4D97-AF65-F5344CB8AC3E}">
        <p14:creationId xmlns:p14="http://schemas.microsoft.com/office/powerpoint/2010/main" val="4241725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B495-F909-9640-DE4C-B422D01E9924}"/>
              </a:ext>
            </a:extLst>
          </p:cNvPr>
          <p:cNvSpPr>
            <a:spLocks noGrp="1"/>
          </p:cNvSpPr>
          <p:nvPr>
            <p:ph type="title"/>
          </p:nvPr>
        </p:nvSpPr>
        <p:spPr/>
        <p:txBody>
          <a:bodyPr/>
          <a:lstStyle/>
          <a:p>
            <a:r>
              <a:rPr lang="en-US" dirty="0"/>
              <a:t>Form Attributes</a:t>
            </a:r>
            <a:endParaRPr lang="en-PK" dirty="0"/>
          </a:p>
        </p:txBody>
      </p:sp>
      <p:sp>
        <p:nvSpPr>
          <p:cNvPr id="4" name="Rectangle 1">
            <a:extLst>
              <a:ext uri="{FF2B5EF4-FFF2-40B4-BE49-F238E27FC236}">
                <a16:creationId xmlns:a16="http://schemas.microsoft.com/office/drawing/2014/main" id="{C04DAEAB-E8BB-33F4-021B-1E47F6530B1A}"/>
              </a:ext>
            </a:extLst>
          </p:cNvPr>
          <p:cNvSpPr>
            <a:spLocks noGrp="1" noChangeArrowheads="1"/>
          </p:cNvSpPr>
          <p:nvPr>
            <p:ph idx="1"/>
          </p:nvPr>
        </p:nvSpPr>
        <p:spPr bwMode="auto">
          <a:xfrm>
            <a:off x="685800" y="1417638"/>
            <a:ext cx="6011261" cy="8360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Action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a:t>
            </a:r>
            <a:r>
              <a:rPr kumimoji="0" lang="en-PK" altLang="en-PK" sz="1100" b="0" i="0" u="none" strike="noStrike" cap="none" normalizeH="0" baseline="0" dirty="0">
                <a:ln>
                  <a:noFill/>
                </a:ln>
                <a:solidFill>
                  <a:srgbClr val="DC143C"/>
                </a:solidFill>
                <a:effectLst/>
                <a:latin typeface="Consolas" panose="020B0609020204030204" pitchFamily="49" charset="0"/>
              </a:rPr>
              <a:t>action</a:t>
            </a:r>
            <a:r>
              <a:rPr kumimoji="0" lang="en-PK" altLang="en-PK" sz="1100" b="0" i="0" u="none" strike="noStrike" cap="none" normalizeH="0" baseline="0" dirty="0">
                <a:ln>
                  <a:noFill/>
                </a:ln>
                <a:solidFill>
                  <a:srgbClr val="000000"/>
                </a:solidFill>
                <a:effectLst/>
                <a:latin typeface="Verdana" panose="020B0604030504040204" pitchFamily="34" charset="0"/>
              </a:rPr>
              <a:t> attribute defines the action to be performed when the form is submitted.</a:t>
            </a:r>
            <a:endParaRPr kumimoji="0" lang="en-US" altLang="en-PK"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0" i="0" dirty="0">
                <a:solidFill>
                  <a:srgbClr val="0000CD"/>
                </a:solidFill>
                <a:effectLst/>
                <a:latin typeface="Consolas" panose="020B0609020204030204" pitchFamily="49" charset="0"/>
              </a:rPr>
              <a:t>&lt;</a:t>
            </a:r>
            <a:r>
              <a:rPr lang="en-US" sz="1100" b="0" i="0" dirty="0">
                <a:solidFill>
                  <a:srgbClr val="A52A2A"/>
                </a:solidFill>
                <a:effectLst/>
                <a:latin typeface="Consolas" panose="020B0609020204030204" pitchFamily="49" charset="0"/>
              </a:rPr>
              <a:t>form</a:t>
            </a:r>
            <a:r>
              <a:rPr lang="en-US" sz="1100" b="0" i="0" dirty="0">
                <a:solidFill>
                  <a:srgbClr val="FF0000"/>
                </a:solidFill>
                <a:effectLst/>
                <a:latin typeface="Consolas" panose="020B0609020204030204" pitchFamily="49" charset="0"/>
              </a:rPr>
              <a:t> action</a:t>
            </a:r>
            <a:r>
              <a:rPr lang="en-US" sz="1100" b="0" i="0" dirty="0">
                <a:solidFill>
                  <a:srgbClr val="0000CD"/>
                </a:solidFill>
                <a:effectLst/>
                <a:latin typeface="Consolas" panose="020B0609020204030204" pitchFamily="49" charset="0"/>
              </a:rPr>
              <a:t>="/</a:t>
            </a:r>
            <a:r>
              <a:rPr lang="en-US" sz="1100" b="0" i="0" dirty="0" err="1">
                <a:solidFill>
                  <a:srgbClr val="0000CD"/>
                </a:solidFill>
                <a:effectLst/>
                <a:latin typeface="Consolas" panose="020B0609020204030204" pitchFamily="49" charset="0"/>
              </a:rPr>
              <a:t>action_page.php</a:t>
            </a:r>
            <a:r>
              <a:rPr lang="en-US" sz="1100" b="0" i="0" dirty="0">
                <a:solidFill>
                  <a:srgbClr val="0000CD"/>
                </a:solidFill>
                <a:effectLst/>
                <a:latin typeface="Consolas" panose="020B0609020204030204" pitchFamily="49" charset="0"/>
              </a:rPr>
              <a:t>"&gt;</a:t>
            </a: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FB102651-7AFA-0B2F-F69E-32E535561806}"/>
              </a:ext>
            </a:extLst>
          </p:cNvPr>
          <p:cNvGraphicFramePr>
            <a:graphicFrameLocks noGrp="1"/>
          </p:cNvGraphicFramePr>
          <p:nvPr>
            <p:extLst>
              <p:ext uri="{D42A27DB-BD31-4B8C-83A1-F6EECF244321}">
                <p14:modId xmlns:p14="http://schemas.microsoft.com/office/powerpoint/2010/main" val="2196941983"/>
              </p:ext>
            </p:extLst>
          </p:nvPr>
        </p:nvGraphicFramePr>
        <p:xfrm>
          <a:off x="608917" y="3352800"/>
          <a:ext cx="4344083" cy="1737360"/>
        </p:xfrm>
        <a:graphic>
          <a:graphicData uri="http://schemas.openxmlformats.org/drawingml/2006/table">
            <a:tbl>
              <a:tblPr/>
              <a:tblGrid>
                <a:gridCol w="867883">
                  <a:extLst>
                    <a:ext uri="{9D8B030D-6E8A-4147-A177-3AD203B41FA5}">
                      <a16:colId xmlns:a16="http://schemas.microsoft.com/office/drawing/2014/main" val="691840740"/>
                    </a:ext>
                  </a:extLst>
                </a:gridCol>
                <a:gridCol w="3476200">
                  <a:extLst>
                    <a:ext uri="{9D8B030D-6E8A-4147-A177-3AD203B41FA5}">
                      <a16:colId xmlns:a16="http://schemas.microsoft.com/office/drawing/2014/main" val="509820218"/>
                    </a:ext>
                  </a:extLst>
                </a:gridCol>
              </a:tblGrid>
              <a:tr h="0">
                <a:tc>
                  <a:txBody>
                    <a:bodyPr/>
                    <a:lstStyle/>
                    <a:p>
                      <a:pPr algn="l" fontAlgn="t"/>
                      <a:r>
                        <a:rPr lang="en-US" sz="1100">
                          <a:effectLst/>
                        </a:rPr>
                        <a:t>Value</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100">
                          <a:effectLst/>
                        </a:rPr>
                        <a:t>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28539774"/>
                  </a:ext>
                </a:extLst>
              </a:tr>
              <a:tr h="0">
                <a:tc>
                  <a:txBody>
                    <a:bodyPr/>
                    <a:lstStyle/>
                    <a:p>
                      <a:pPr algn="l" fontAlgn="t"/>
                      <a:r>
                        <a:rPr lang="en-US" sz="1100">
                          <a:effectLst/>
                        </a:rPr>
                        <a:t>_blank</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100">
                          <a:effectLst/>
                        </a:rPr>
                        <a:t>The response is displayed in a new window or tab</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537513907"/>
                  </a:ext>
                </a:extLst>
              </a:tr>
              <a:tr h="0">
                <a:tc>
                  <a:txBody>
                    <a:bodyPr/>
                    <a:lstStyle/>
                    <a:p>
                      <a:pPr algn="l" fontAlgn="t"/>
                      <a:r>
                        <a:rPr lang="en-US" sz="1100">
                          <a:effectLst/>
                        </a:rPr>
                        <a:t>_self</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100" dirty="0">
                          <a:effectLst/>
                        </a:rPr>
                        <a:t>The response is displayed in the current window</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0705806"/>
                  </a:ext>
                </a:extLst>
              </a:tr>
              <a:tr h="0">
                <a:tc>
                  <a:txBody>
                    <a:bodyPr/>
                    <a:lstStyle/>
                    <a:p>
                      <a:pPr algn="l" fontAlgn="t"/>
                      <a:r>
                        <a:rPr lang="en-US" sz="1100">
                          <a:effectLst/>
                        </a:rPr>
                        <a:t>_parent</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100">
                          <a:effectLst/>
                        </a:rPr>
                        <a:t>The response is displayed in the parent frame</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47069419"/>
                  </a:ext>
                </a:extLst>
              </a:tr>
              <a:tr h="0">
                <a:tc>
                  <a:txBody>
                    <a:bodyPr/>
                    <a:lstStyle/>
                    <a:p>
                      <a:pPr algn="l" fontAlgn="t"/>
                      <a:r>
                        <a:rPr lang="en-US" sz="1100">
                          <a:effectLst/>
                        </a:rPr>
                        <a:t>_top</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100">
                          <a:effectLst/>
                        </a:rPr>
                        <a:t>The response is displayed in the full body of the window</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7703610"/>
                  </a:ext>
                </a:extLst>
              </a:tr>
              <a:tr h="0">
                <a:tc>
                  <a:txBody>
                    <a:bodyPr/>
                    <a:lstStyle/>
                    <a:p>
                      <a:pPr algn="l" fontAlgn="t"/>
                      <a:r>
                        <a:rPr lang="en-US" sz="1100" i="1">
                          <a:effectLst/>
                        </a:rPr>
                        <a:t>framename</a:t>
                      </a:r>
                      <a:endParaRPr lang="en-US" sz="1100">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100" dirty="0">
                          <a:effectLst/>
                        </a:rPr>
                        <a:t>The response is displayed in a named </a:t>
                      </a:r>
                      <a:r>
                        <a:rPr lang="en-US" sz="1100" dirty="0" err="1">
                          <a:effectLst/>
                        </a:rPr>
                        <a:t>iframe</a:t>
                      </a:r>
                      <a:endParaRPr lang="en-US" sz="1100" dirty="0">
                        <a:effectLst/>
                      </a:endParaRP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313954203"/>
                  </a:ext>
                </a:extLst>
              </a:tr>
            </a:tbl>
          </a:graphicData>
        </a:graphic>
      </p:graphicFrame>
      <p:sp>
        <p:nvSpPr>
          <p:cNvPr id="6" name="Rectangle 2">
            <a:extLst>
              <a:ext uri="{FF2B5EF4-FFF2-40B4-BE49-F238E27FC236}">
                <a16:creationId xmlns:a16="http://schemas.microsoft.com/office/drawing/2014/main" id="{49029507-83CE-F438-7608-D514698952E0}"/>
              </a:ext>
            </a:extLst>
          </p:cNvPr>
          <p:cNvSpPr>
            <a:spLocks noChangeArrowheads="1"/>
          </p:cNvSpPr>
          <p:nvPr/>
        </p:nvSpPr>
        <p:spPr bwMode="auto">
          <a:xfrm>
            <a:off x="608916" y="2202395"/>
            <a:ext cx="6436057" cy="11746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Target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a:t>
            </a:r>
            <a:r>
              <a:rPr kumimoji="0" lang="en-PK" altLang="en-PK" sz="1100" b="0" i="0" u="none" strike="noStrike" cap="none" normalizeH="0" baseline="0" dirty="0">
                <a:ln>
                  <a:noFill/>
                </a:ln>
                <a:solidFill>
                  <a:srgbClr val="DC143C"/>
                </a:solidFill>
                <a:effectLst/>
                <a:latin typeface="Consolas" panose="020B0609020204030204" pitchFamily="49" charset="0"/>
              </a:rPr>
              <a:t>target</a:t>
            </a:r>
            <a:r>
              <a:rPr kumimoji="0" lang="en-PK" altLang="en-PK" sz="1100" b="0" i="0" u="none" strike="noStrike" cap="none" normalizeH="0" baseline="0" dirty="0">
                <a:ln>
                  <a:noFill/>
                </a:ln>
                <a:solidFill>
                  <a:srgbClr val="000000"/>
                </a:solidFill>
                <a:effectLst/>
                <a:latin typeface="Verdana" panose="020B0604030504040204" pitchFamily="34" charset="0"/>
              </a:rPr>
              <a:t> attribute specifies where to display the response t</a:t>
            </a:r>
            <a:endParaRPr kumimoji="0" lang="en-US" altLang="en-PK" sz="11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hat is received after submitting the form.</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a:t>
            </a:r>
            <a:r>
              <a:rPr kumimoji="0" lang="en-PK" altLang="en-PK" sz="1100" b="0" i="0" u="none" strike="noStrike" cap="none" normalizeH="0" baseline="0" dirty="0">
                <a:ln>
                  <a:noFill/>
                </a:ln>
                <a:solidFill>
                  <a:srgbClr val="DC143C"/>
                </a:solidFill>
                <a:effectLst/>
                <a:latin typeface="Consolas" panose="020B0609020204030204" pitchFamily="49" charset="0"/>
              </a:rPr>
              <a:t>target</a:t>
            </a:r>
            <a:r>
              <a:rPr kumimoji="0" lang="en-PK" altLang="en-PK" sz="1100" b="0" i="0" u="none" strike="noStrike" cap="none" normalizeH="0" baseline="0" dirty="0">
                <a:ln>
                  <a:noFill/>
                </a:ln>
                <a:solidFill>
                  <a:srgbClr val="000000"/>
                </a:solidFill>
                <a:effectLst/>
                <a:latin typeface="Verdana" panose="020B0604030504040204" pitchFamily="34" charset="0"/>
              </a:rPr>
              <a:t> attribute can have one of the following values:</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default value is </a:t>
            </a:r>
            <a:r>
              <a:rPr kumimoji="0" lang="en-PK" altLang="en-PK" sz="1100" b="0" i="0" u="none" strike="noStrike" cap="none" normalizeH="0" baseline="0" dirty="0">
                <a:ln>
                  <a:noFill/>
                </a:ln>
                <a:solidFill>
                  <a:srgbClr val="DC143C"/>
                </a:solidFill>
                <a:effectLst/>
                <a:latin typeface="Consolas" panose="020B0609020204030204" pitchFamily="49" charset="0"/>
              </a:rPr>
              <a:t>_self</a:t>
            </a:r>
            <a:r>
              <a:rPr kumimoji="0" lang="en-PK" altLang="en-PK" sz="1100" b="0" i="0" u="none" strike="noStrike" cap="none" normalizeH="0" baseline="0" dirty="0">
                <a:ln>
                  <a:noFill/>
                </a:ln>
                <a:solidFill>
                  <a:srgbClr val="000000"/>
                </a:solidFill>
                <a:effectLst/>
                <a:latin typeface="Verdana" panose="020B0604030504040204" pitchFamily="34" charset="0"/>
              </a:rPr>
              <a:t> which means that the response will open in the current window.</a:t>
            </a: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8193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E157-780B-9E56-918E-B70C1390F6F9}"/>
              </a:ext>
            </a:extLst>
          </p:cNvPr>
          <p:cNvSpPr>
            <a:spLocks noGrp="1"/>
          </p:cNvSpPr>
          <p:nvPr>
            <p:ph type="title"/>
          </p:nvPr>
        </p:nvSpPr>
        <p:spPr/>
        <p:txBody>
          <a:bodyPr/>
          <a:lstStyle/>
          <a:p>
            <a:r>
              <a:rPr lang="en-US" dirty="0"/>
              <a:t>Form Attributes</a:t>
            </a:r>
            <a:endParaRPr lang="en-PK" dirty="0"/>
          </a:p>
        </p:txBody>
      </p:sp>
      <p:sp>
        <p:nvSpPr>
          <p:cNvPr id="4" name="Rectangle 1">
            <a:extLst>
              <a:ext uri="{FF2B5EF4-FFF2-40B4-BE49-F238E27FC236}">
                <a16:creationId xmlns:a16="http://schemas.microsoft.com/office/drawing/2014/main" id="{81196654-02C1-037B-2B91-97B965917F63}"/>
              </a:ext>
            </a:extLst>
          </p:cNvPr>
          <p:cNvSpPr>
            <a:spLocks noGrp="1" noChangeArrowheads="1"/>
          </p:cNvSpPr>
          <p:nvPr>
            <p:ph idx="1"/>
          </p:nvPr>
        </p:nvSpPr>
        <p:spPr bwMode="auto">
          <a:xfrm>
            <a:off x="457200" y="1753989"/>
            <a:ext cx="8159285" cy="4675586"/>
          </a:xfrm>
          <a:prstGeom prst="rect">
            <a:avLst/>
          </a:prstGeom>
          <a:noFill/>
          <a:ln>
            <a:noFill/>
          </a:ln>
          <a:effectLst/>
        </p:spPr>
        <p:txBody>
          <a:bodyPr vert="horz" wrap="none" lIns="0" tIns="63480"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Method Attribute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a:t>
            </a:r>
            <a:r>
              <a:rPr kumimoji="0" lang="en-PK" altLang="en-PK" sz="1100" b="0" i="0" u="none" strike="noStrike" cap="none" normalizeH="0" baseline="0" dirty="0">
                <a:ln>
                  <a:noFill/>
                </a:ln>
                <a:solidFill>
                  <a:srgbClr val="DC143C"/>
                </a:solidFill>
                <a:effectLst/>
                <a:latin typeface="Consolas" panose="020B0609020204030204" pitchFamily="49" charset="0"/>
              </a:rPr>
              <a:t>method</a:t>
            </a:r>
            <a:r>
              <a:rPr kumimoji="0" lang="en-PK" altLang="en-PK" sz="1100" b="0" i="0" u="none" strike="noStrike" cap="none" normalizeH="0" baseline="0" dirty="0">
                <a:ln>
                  <a:noFill/>
                </a:ln>
                <a:solidFill>
                  <a:srgbClr val="000000"/>
                </a:solidFill>
                <a:effectLst/>
                <a:latin typeface="Verdana" panose="020B0604030504040204" pitchFamily="34" charset="0"/>
              </a:rPr>
              <a:t> attribute specifies the HTTP method to be used when submitting the form data.</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form-data can be sent as URL variables (with </a:t>
            </a:r>
            <a:r>
              <a:rPr kumimoji="0" lang="en-PK" altLang="en-PK" sz="1100" b="0" i="0" u="none" strike="noStrike" cap="none" normalizeH="0" baseline="0" dirty="0">
                <a:ln>
                  <a:noFill/>
                </a:ln>
                <a:solidFill>
                  <a:srgbClr val="DC143C"/>
                </a:solidFill>
                <a:effectLst/>
                <a:latin typeface="Consolas" panose="020B0609020204030204" pitchFamily="49" charset="0"/>
              </a:rPr>
              <a:t>method="get"</a:t>
            </a:r>
            <a:r>
              <a:rPr kumimoji="0" lang="en-PK" altLang="en-PK" sz="1100" b="0" i="0" u="none" strike="noStrike" cap="none" normalizeH="0" baseline="0" dirty="0">
                <a:ln>
                  <a:noFill/>
                </a:ln>
                <a:solidFill>
                  <a:srgbClr val="000000"/>
                </a:solidFill>
                <a:effectLst/>
                <a:latin typeface="Verdana" panose="020B0604030504040204" pitchFamily="34" charset="0"/>
              </a:rPr>
              <a:t>) or as HTTP post transaction (with </a:t>
            </a:r>
            <a:r>
              <a:rPr kumimoji="0" lang="en-PK" altLang="en-PK" sz="1100" b="0" i="0" u="none" strike="noStrike" cap="none" normalizeH="0" baseline="0" dirty="0">
                <a:ln>
                  <a:noFill/>
                </a:ln>
                <a:solidFill>
                  <a:srgbClr val="DC143C"/>
                </a:solidFill>
                <a:effectLst/>
                <a:latin typeface="Consolas" panose="020B0609020204030204" pitchFamily="49" charset="0"/>
              </a:rPr>
              <a:t>method="post"</a:t>
            </a:r>
            <a:r>
              <a:rPr kumimoji="0" lang="en-PK" altLang="en-PK" sz="1100" b="0" i="0" u="none" strike="noStrike" cap="none" normalizeH="0" baseline="0" dirty="0">
                <a:ln>
                  <a:noFill/>
                </a:ln>
                <a:solidFill>
                  <a:srgbClr val="000000"/>
                </a:solidFill>
                <a:effectLst/>
                <a:latin typeface="Verdana" panose="020B0604030504040204" pitchFamily="34" charset="0"/>
              </a:rPr>
              <a:t>).</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The default HTTP method when submitting form data is GET. </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This example uses the GET method when submitting the form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CD"/>
                </a:solidFill>
                <a:effectLst/>
                <a:latin typeface="Consolas" panose="020B0609020204030204" pitchFamily="49" charset="0"/>
              </a:rPr>
              <a:t>&lt;</a:t>
            </a:r>
            <a:r>
              <a:rPr kumimoji="0" lang="en-PK" altLang="en-PK" sz="1100" b="0" i="0" u="none" strike="noStrike" cap="none" normalizeH="0" baseline="0" dirty="0">
                <a:ln>
                  <a:noFill/>
                </a:ln>
                <a:solidFill>
                  <a:srgbClr val="A52A2A"/>
                </a:solidFill>
                <a:effectLst/>
                <a:latin typeface="Consolas" panose="020B0609020204030204" pitchFamily="49" charset="0"/>
              </a:rPr>
              <a:t>form</a:t>
            </a:r>
            <a:r>
              <a:rPr kumimoji="0" lang="en-PK" altLang="en-PK" sz="1100" b="0" i="0" u="none" strike="noStrike" cap="none" normalizeH="0" baseline="0" dirty="0">
                <a:ln>
                  <a:noFill/>
                </a:ln>
                <a:solidFill>
                  <a:srgbClr val="FF0000"/>
                </a:solidFill>
                <a:effectLst/>
                <a:latin typeface="Consolas" panose="020B0609020204030204" pitchFamily="49" charset="0"/>
              </a:rPr>
              <a:t> action</a:t>
            </a:r>
            <a:r>
              <a:rPr kumimoji="0" lang="en-PK" altLang="en-PK" sz="1100" b="0" i="0" u="none" strike="noStrike" cap="none" normalizeH="0" baseline="0" dirty="0">
                <a:ln>
                  <a:noFill/>
                </a:ln>
                <a:solidFill>
                  <a:srgbClr val="0000CD"/>
                </a:solidFill>
                <a:effectLst/>
                <a:latin typeface="Consolas" panose="020B0609020204030204" pitchFamily="49" charset="0"/>
              </a:rPr>
              <a:t>="/</a:t>
            </a:r>
            <a:r>
              <a:rPr kumimoji="0" lang="en-PK" altLang="en-PK" sz="1100" b="0" i="0" u="none" strike="noStrike" cap="none" normalizeH="0" baseline="0" dirty="0" err="1">
                <a:ln>
                  <a:noFill/>
                </a:ln>
                <a:solidFill>
                  <a:srgbClr val="0000CD"/>
                </a:solidFill>
                <a:effectLst/>
                <a:latin typeface="Consolas" panose="020B0609020204030204" pitchFamily="49" charset="0"/>
              </a:rPr>
              <a:t>action_page.php</a:t>
            </a:r>
            <a:r>
              <a:rPr kumimoji="0" lang="en-PK" altLang="en-PK" sz="1100" b="0" i="0" u="none" strike="noStrike" cap="none" normalizeH="0" baseline="0" dirty="0">
                <a:ln>
                  <a:noFill/>
                </a:ln>
                <a:solidFill>
                  <a:srgbClr val="0000CD"/>
                </a:solidFill>
                <a:effectLst/>
                <a:latin typeface="Consolas" panose="020B0609020204030204" pitchFamily="49" charset="0"/>
              </a:rPr>
              <a:t>"</a:t>
            </a:r>
            <a:r>
              <a:rPr kumimoji="0" lang="en-PK" altLang="en-PK" sz="1100" b="0" i="0" u="none" strike="noStrike" cap="none" normalizeH="0" baseline="0" dirty="0">
                <a:ln>
                  <a:noFill/>
                </a:ln>
                <a:solidFill>
                  <a:srgbClr val="FF0000"/>
                </a:solidFill>
                <a:effectLst/>
                <a:latin typeface="Consolas" panose="020B0609020204030204" pitchFamily="49" charset="0"/>
              </a:rPr>
              <a:t> method</a:t>
            </a:r>
            <a:r>
              <a:rPr kumimoji="0" lang="en-PK" altLang="en-PK" sz="1100" b="0" i="0" u="none" strike="noStrike" cap="none" normalizeH="0" baseline="0" dirty="0">
                <a:ln>
                  <a:noFill/>
                </a:ln>
                <a:solidFill>
                  <a:srgbClr val="0000CD"/>
                </a:solidFill>
                <a:effectLst/>
                <a:latin typeface="Consolas" panose="020B0609020204030204" pitchFamily="49" charset="0"/>
              </a:rPr>
              <a:t>="get"&gt;</a:t>
            </a:r>
            <a:endParaRPr kumimoji="0" lang="en-PK" altLang="en-PK"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00"/>
                </a:solidFill>
                <a:effectLst/>
                <a:latin typeface="Verdana" panose="020B0604030504040204" pitchFamily="34" charset="0"/>
              </a:rPr>
              <a:t>This example uses the POST method when submitting the form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0" i="0" u="none" strike="noStrike" cap="none" normalizeH="0" baseline="0" dirty="0">
                <a:ln>
                  <a:noFill/>
                </a:ln>
                <a:solidFill>
                  <a:srgbClr val="0000CD"/>
                </a:solidFill>
                <a:effectLst/>
                <a:latin typeface="Consolas" panose="020B0609020204030204" pitchFamily="49" charset="0"/>
              </a:rPr>
              <a:t>&lt;</a:t>
            </a:r>
            <a:r>
              <a:rPr kumimoji="0" lang="en-PK" altLang="en-PK" sz="1100" b="0" i="0" u="none" strike="noStrike" cap="none" normalizeH="0" baseline="0" dirty="0">
                <a:ln>
                  <a:noFill/>
                </a:ln>
                <a:solidFill>
                  <a:srgbClr val="A52A2A"/>
                </a:solidFill>
                <a:effectLst/>
                <a:latin typeface="Consolas" panose="020B0609020204030204" pitchFamily="49" charset="0"/>
              </a:rPr>
              <a:t>form</a:t>
            </a:r>
            <a:r>
              <a:rPr kumimoji="0" lang="en-PK" altLang="en-PK" sz="1100" b="0" i="0" u="none" strike="noStrike" cap="none" normalizeH="0" baseline="0" dirty="0">
                <a:ln>
                  <a:noFill/>
                </a:ln>
                <a:solidFill>
                  <a:srgbClr val="FF0000"/>
                </a:solidFill>
                <a:effectLst/>
                <a:latin typeface="Consolas" panose="020B0609020204030204" pitchFamily="49" charset="0"/>
              </a:rPr>
              <a:t> action</a:t>
            </a:r>
            <a:r>
              <a:rPr kumimoji="0" lang="en-PK" altLang="en-PK" sz="1100" b="0" i="0" u="none" strike="noStrike" cap="none" normalizeH="0" baseline="0" dirty="0">
                <a:ln>
                  <a:noFill/>
                </a:ln>
                <a:solidFill>
                  <a:srgbClr val="0000CD"/>
                </a:solidFill>
                <a:effectLst/>
                <a:latin typeface="Consolas" panose="020B0609020204030204" pitchFamily="49" charset="0"/>
              </a:rPr>
              <a:t>="/</a:t>
            </a:r>
            <a:r>
              <a:rPr kumimoji="0" lang="en-PK" altLang="en-PK" sz="1100" b="0" i="0" u="none" strike="noStrike" cap="none" normalizeH="0" baseline="0" dirty="0" err="1">
                <a:ln>
                  <a:noFill/>
                </a:ln>
                <a:solidFill>
                  <a:srgbClr val="0000CD"/>
                </a:solidFill>
                <a:effectLst/>
                <a:latin typeface="Consolas" panose="020B0609020204030204" pitchFamily="49" charset="0"/>
              </a:rPr>
              <a:t>action_page.php</a:t>
            </a:r>
            <a:r>
              <a:rPr kumimoji="0" lang="en-PK" altLang="en-PK" sz="1100" b="0" i="0" u="none" strike="noStrike" cap="none" normalizeH="0" baseline="0" dirty="0">
                <a:ln>
                  <a:noFill/>
                </a:ln>
                <a:solidFill>
                  <a:srgbClr val="0000CD"/>
                </a:solidFill>
                <a:effectLst/>
                <a:latin typeface="Consolas" panose="020B0609020204030204" pitchFamily="49" charset="0"/>
              </a:rPr>
              <a:t>"</a:t>
            </a:r>
            <a:r>
              <a:rPr kumimoji="0" lang="en-PK" altLang="en-PK" sz="1100" b="0" i="0" u="none" strike="noStrike" cap="none" normalizeH="0" baseline="0" dirty="0">
                <a:ln>
                  <a:noFill/>
                </a:ln>
                <a:solidFill>
                  <a:srgbClr val="FF0000"/>
                </a:solidFill>
                <a:effectLst/>
                <a:latin typeface="Consolas" panose="020B0609020204030204" pitchFamily="49" charset="0"/>
              </a:rPr>
              <a:t> method</a:t>
            </a:r>
            <a:r>
              <a:rPr kumimoji="0" lang="en-PK" altLang="en-PK" sz="1100" b="0" i="0" u="none" strike="noStrike" cap="none" normalizeH="0" baseline="0" dirty="0">
                <a:ln>
                  <a:noFill/>
                </a:ln>
                <a:solidFill>
                  <a:srgbClr val="0000CD"/>
                </a:solidFill>
                <a:effectLst/>
                <a:latin typeface="Consolas" panose="020B0609020204030204" pitchFamily="49" charset="0"/>
              </a:rPr>
              <a:t>="post"&gt;</a:t>
            </a:r>
            <a:endParaRPr kumimoji="0" lang="en-US" altLang="en-PK" sz="1100" b="0" i="0" u="none" strike="noStrike" cap="none" normalizeH="0" baseline="0" dirty="0">
              <a:ln>
                <a:noFill/>
              </a:ln>
              <a:solidFill>
                <a:srgbClr val="0000CD"/>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PK" sz="1100" dirty="0">
              <a:solidFill>
                <a:srgbClr val="0000CD"/>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1" i="0" u="none" strike="noStrike" cap="none" normalizeH="0" baseline="0" dirty="0">
                <a:ln>
                  <a:noFill/>
                </a:ln>
                <a:solidFill>
                  <a:srgbClr val="000000"/>
                </a:solidFill>
                <a:effectLst/>
                <a:latin typeface="Verdana" panose="020B0604030504040204" pitchFamily="34" charset="0"/>
              </a:rPr>
              <a:t>Notes on GET:</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Appends the form data to the URL, in name/value pairs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NEVER use GET to send sensitive data! (the submitted form data is visible in the URL!)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The length of a URL is limited (2048 characters)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Useful for form submissions where a user wants to bookmark the result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GET is good for non-secure data, like query strings in Google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1" i="0" u="none" strike="noStrike" cap="none" normalizeH="0" baseline="0" dirty="0">
                <a:ln>
                  <a:noFill/>
                </a:ln>
                <a:solidFill>
                  <a:srgbClr val="000000"/>
                </a:solidFill>
                <a:effectLst/>
                <a:latin typeface="Verdana" panose="020B0604030504040204" pitchFamily="34" charset="0"/>
              </a:rPr>
              <a:t>Notes on POST:</a:t>
            </a:r>
            <a:endParaRPr kumimoji="0" lang="en-PK" altLang="en-PK"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Appends the form data inside the body of the HTTP request (the submitted form data is not shown in the URL)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POST has no size limitations, and can be used to send large amounts of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100" b="0" i="0" u="none" strike="noStrike" cap="none" normalizeH="0" baseline="0" dirty="0">
                <a:ln>
                  <a:noFill/>
                </a:ln>
                <a:solidFill>
                  <a:srgbClr val="000000"/>
                </a:solidFill>
                <a:effectLst/>
                <a:latin typeface="Verdana" panose="020B0604030504040204" pitchFamily="34" charset="0"/>
              </a:rPr>
              <a:t>Form submissions with POST cannot be bookmarked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100" b="1" i="0" u="none" strike="noStrike" cap="none" normalizeH="0" baseline="0" dirty="0">
                <a:ln>
                  <a:noFill/>
                </a:ln>
                <a:solidFill>
                  <a:srgbClr val="000000"/>
                </a:solidFill>
                <a:effectLst/>
                <a:latin typeface="Verdana" panose="020B0604030504040204" pitchFamily="34" charset="0"/>
              </a:rPr>
              <a:t>Tip:</a:t>
            </a:r>
            <a:r>
              <a:rPr kumimoji="0" lang="en-PK" altLang="en-PK" sz="1100" b="0" i="0" u="none" strike="noStrike" cap="none" normalizeH="0" baseline="0" dirty="0">
                <a:ln>
                  <a:noFill/>
                </a:ln>
                <a:solidFill>
                  <a:srgbClr val="000000"/>
                </a:solidFill>
                <a:effectLst/>
                <a:latin typeface="Verdana" panose="020B0604030504040204" pitchFamily="34" charset="0"/>
              </a:rPr>
              <a:t> Always use POST if the form data contains sensitive or personal information!</a:t>
            </a: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0173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70E9-4BF1-4252-81EA-5B7C932B6F5B}"/>
              </a:ext>
            </a:extLst>
          </p:cNvPr>
          <p:cNvSpPr>
            <a:spLocks noGrp="1"/>
          </p:cNvSpPr>
          <p:nvPr>
            <p:ph type="title"/>
          </p:nvPr>
        </p:nvSpPr>
        <p:spPr>
          <a:xfrm>
            <a:off x="457200" y="152400"/>
            <a:ext cx="8229600" cy="914400"/>
          </a:xfrm>
        </p:spPr>
        <p:txBody>
          <a:bodyPr>
            <a:normAutofit/>
          </a:bodyPr>
          <a:lstStyle/>
          <a:p>
            <a:r>
              <a:rPr lang="en-US" sz="4000" dirty="0"/>
              <a:t>HTML5 Audio and Video Tags</a:t>
            </a:r>
          </a:p>
        </p:txBody>
      </p:sp>
      <p:sp>
        <p:nvSpPr>
          <p:cNvPr id="3" name="Content Placeholder 2">
            <a:extLst>
              <a:ext uri="{FF2B5EF4-FFF2-40B4-BE49-F238E27FC236}">
                <a16:creationId xmlns:a16="http://schemas.microsoft.com/office/drawing/2014/main" id="{8E00C918-1937-4797-A854-D07F21255D6B}"/>
              </a:ext>
            </a:extLst>
          </p:cNvPr>
          <p:cNvSpPr>
            <a:spLocks noGrp="1"/>
          </p:cNvSpPr>
          <p:nvPr>
            <p:ph idx="1"/>
          </p:nvPr>
        </p:nvSpPr>
        <p:spPr>
          <a:xfrm>
            <a:off x="457200" y="1371600"/>
            <a:ext cx="8229600" cy="4953000"/>
          </a:xfrm>
        </p:spPr>
        <p:txBody>
          <a:bodyPr>
            <a:normAutofit/>
          </a:bodyPr>
          <a:lstStyle/>
          <a:p>
            <a:r>
              <a:rPr lang="en-US" sz="2200" b="0" i="0" dirty="0">
                <a:solidFill>
                  <a:srgbClr val="000000"/>
                </a:solidFill>
                <a:effectLst/>
                <a:latin typeface="+mj-lt"/>
              </a:rPr>
              <a:t>Before HTML5, there was no standard way to embed video into web pages. A plugin like Adobe’s Flash Player is controlled solely by Adobe and is not open to community development.</a:t>
            </a:r>
            <a:r>
              <a:rPr lang="en-US" sz="2200" dirty="0">
                <a:latin typeface="+mj-lt"/>
              </a:rPr>
              <a:t> </a:t>
            </a:r>
          </a:p>
          <a:p>
            <a:r>
              <a:rPr lang="en-US" sz="2200" b="0" i="0" dirty="0">
                <a:solidFill>
                  <a:srgbClr val="000000"/>
                </a:solidFill>
                <a:effectLst/>
                <a:latin typeface="+mj-lt"/>
              </a:rPr>
              <a:t>The introduction of the video and audio elements in HTML5 resolves this problem and makes multimedia a seamless part of a web page, the same as the</a:t>
            </a:r>
            <a:r>
              <a:rPr lang="en-US" sz="2200" dirty="0">
                <a:solidFill>
                  <a:srgbClr val="000000"/>
                </a:solidFill>
                <a:latin typeface="Courier New" panose="02070309020205020404" pitchFamily="49" charset="0"/>
                <a:cs typeface="Courier New" panose="02070309020205020404" pitchFamily="49" charset="0"/>
              </a:rPr>
              <a:t> </a:t>
            </a:r>
            <a:r>
              <a:rPr lang="en-US" sz="2200" b="0" i="0" dirty="0" err="1">
                <a:solidFill>
                  <a:srgbClr val="000000"/>
                </a:solidFill>
                <a:effectLst/>
                <a:latin typeface="Courier New" panose="02070309020205020404" pitchFamily="49" charset="0"/>
                <a:cs typeface="Courier New" panose="02070309020205020404" pitchFamily="49" charset="0"/>
              </a:rPr>
              <a:t>img</a:t>
            </a:r>
            <a:r>
              <a:rPr lang="en-US" sz="2200" b="0" i="0" dirty="0">
                <a:solidFill>
                  <a:srgbClr val="000000"/>
                </a:solidFill>
                <a:effectLst/>
                <a:latin typeface="Courier New" panose="02070309020205020404" pitchFamily="49" charset="0"/>
                <a:cs typeface="Courier New" panose="02070309020205020404" pitchFamily="49" charset="0"/>
              </a:rPr>
              <a:t> </a:t>
            </a:r>
            <a:r>
              <a:rPr lang="en-US" sz="2200" b="0" i="0" dirty="0">
                <a:solidFill>
                  <a:srgbClr val="000000"/>
                </a:solidFill>
                <a:effectLst/>
                <a:latin typeface="+mj-lt"/>
              </a:rPr>
              <a:t>element.</a:t>
            </a:r>
            <a:r>
              <a:rPr lang="en-US" sz="2200" dirty="0">
                <a:latin typeface="+mj-lt"/>
              </a:rPr>
              <a:t> </a:t>
            </a:r>
          </a:p>
          <a:p>
            <a:r>
              <a:rPr lang="en-US" sz="2200" b="0" i="0" dirty="0">
                <a:solidFill>
                  <a:srgbClr val="000000"/>
                </a:solidFill>
                <a:effectLst/>
                <a:latin typeface="+mj-lt"/>
              </a:rPr>
              <a:t>With HTML5, there’s no need for the user to download third-party software to view your content, and the video or audio player is easily accessible via scripting.</a:t>
            </a:r>
            <a:r>
              <a:rPr lang="en-US" sz="2200" dirty="0">
                <a:latin typeface="+mj-lt"/>
              </a:rPr>
              <a:t> </a:t>
            </a:r>
          </a:p>
        </p:txBody>
      </p:sp>
    </p:spTree>
    <p:extLst>
      <p:ext uri="{BB962C8B-B14F-4D97-AF65-F5344CB8AC3E}">
        <p14:creationId xmlns:p14="http://schemas.microsoft.com/office/powerpoint/2010/main" val="424102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A0F2-071D-A552-9CAB-E43EDB638783}"/>
              </a:ext>
            </a:extLst>
          </p:cNvPr>
          <p:cNvSpPr>
            <a:spLocks noGrp="1"/>
          </p:cNvSpPr>
          <p:nvPr>
            <p:ph type="title"/>
          </p:nvPr>
        </p:nvSpPr>
        <p:spPr/>
        <p:txBody>
          <a:bodyPr>
            <a:normAutofit fontScale="90000"/>
          </a:bodyPr>
          <a:lstStyle/>
          <a:p>
            <a:r>
              <a:rPr lang="en-US" dirty="0"/>
              <a:t>Some guiding design principles for Web Apps</a:t>
            </a:r>
            <a:endParaRPr lang="en-PK" dirty="0"/>
          </a:p>
        </p:txBody>
      </p:sp>
      <p:sp>
        <p:nvSpPr>
          <p:cNvPr id="3" name="Content Placeholder 2">
            <a:extLst>
              <a:ext uri="{FF2B5EF4-FFF2-40B4-BE49-F238E27FC236}">
                <a16:creationId xmlns:a16="http://schemas.microsoft.com/office/drawing/2014/main" id="{3DBAE809-20D9-D4D2-A65F-DC2F78527ACD}"/>
              </a:ext>
            </a:extLst>
          </p:cNvPr>
          <p:cNvSpPr>
            <a:spLocks noGrp="1"/>
          </p:cNvSpPr>
          <p:nvPr>
            <p:ph idx="1"/>
          </p:nvPr>
        </p:nvSpPr>
        <p:spPr/>
        <p:txBody>
          <a:bodyPr/>
          <a:lstStyle/>
          <a:p>
            <a:r>
              <a:rPr lang="en-US" dirty="0"/>
              <a:t>Be consistent</a:t>
            </a:r>
          </a:p>
          <a:p>
            <a:pPr lvl="1"/>
            <a:r>
              <a:rPr lang="en-US" dirty="0"/>
              <a:t>Cognitive load less for the user</a:t>
            </a:r>
          </a:p>
          <a:p>
            <a:r>
              <a:rPr lang="en-US" dirty="0"/>
              <a:t>Provide context</a:t>
            </a:r>
          </a:p>
          <a:p>
            <a:pPr lvl="1"/>
            <a:r>
              <a:rPr lang="en-US" dirty="0"/>
              <a:t>User shouldn't get lost in the app</a:t>
            </a:r>
          </a:p>
          <a:p>
            <a:r>
              <a:rPr lang="en-US" dirty="0"/>
              <a:t>Be fast</a:t>
            </a:r>
          </a:p>
          <a:p>
            <a:pPr lvl="1"/>
            <a:r>
              <a:rPr lang="en-US" dirty="0"/>
              <a:t>Don't make the user wait </a:t>
            </a:r>
            <a:endParaRPr lang="en-PK" dirty="0"/>
          </a:p>
        </p:txBody>
      </p:sp>
    </p:spTree>
    <p:extLst>
      <p:ext uri="{BB962C8B-B14F-4D97-AF65-F5344CB8AC3E}">
        <p14:creationId xmlns:p14="http://schemas.microsoft.com/office/powerpoint/2010/main" val="758658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5B95-7BD9-4A83-96C8-82C42C096F70}"/>
              </a:ext>
            </a:extLst>
          </p:cNvPr>
          <p:cNvSpPr>
            <a:spLocks noGrp="1"/>
          </p:cNvSpPr>
          <p:nvPr>
            <p:ph type="title"/>
          </p:nvPr>
        </p:nvSpPr>
        <p:spPr>
          <a:xfrm>
            <a:off x="457200" y="274638"/>
            <a:ext cx="8229600" cy="639762"/>
          </a:xfrm>
        </p:spPr>
        <p:txBody>
          <a:bodyPr>
            <a:normAutofit fontScale="90000"/>
          </a:bodyPr>
          <a:lstStyle/>
          <a:p>
            <a:r>
              <a:rPr lang="en-US" dirty="0"/>
              <a:t>HTML 5 </a:t>
            </a:r>
            <a:r>
              <a:rPr lang="en-US" dirty="0">
                <a:latin typeface="Courier New" panose="02070309020205020404" pitchFamily="49" charset="0"/>
                <a:cs typeface="Courier New" panose="02070309020205020404" pitchFamily="49" charset="0"/>
                <a:hlinkClick r:id="rId2"/>
              </a:rPr>
              <a:t>&lt;audio&gt;</a:t>
            </a:r>
            <a:r>
              <a:rPr lang="en-US" dirty="0">
                <a:latin typeface="Courier New" panose="02070309020205020404" pitchFamily="49" charset="0"/>
                <a:cs typeface="Courier New" panose="02070309020205020404" pitchFamily="49" charset="0"/>
              </a:rPr>
              <a:t> </a:t>
            </a:r>
            <a:r>
              <a:rPr lang="en-US" dirty="0"/>
              <a:t>tag</a:t>
            </a:r>
          </a:p>
        </p:txBody>
      </p:sp>
      <p:sp>
        <p:nvSpPr>
          <p:cNvPr id="3" name="Content Placeholder 2">
            <a:extLst>
              <a:ext uri="{FF2B5EF4-FFF2-40B4-BE49-F238E27FC236}">
                <a16:creationId xmlns:a16="http://schemas.microsoft.com/office/drawing/2014/main" id="{FF3C52F6-45F1-4C21-A052-48ED0A82FA78}"/>
              </a:ext>
            </a:extLst>
          </p:cNvPr>
          <p:cNvSpPr>
            <a:spLocks noGrp="1"/>
          </p:cNvSpPr>
          <p:nvPr>
            <p:ph idx="1"/>
          </p:nvPr>
        </p:nvSpPr>
        <p:spPr>
          <a:xfrm>
            <a:off x="457200" y="1066801"/>
            <a:ext cx="8229600" cy="3276600"/>
          </a:xfrm>
        </p:spPr>
        <p:txBody>
          <a:bodyPr>
            <a:normAutofit fontScale="70000" lnSpcReduction="20000"/>
          </a:bodyPr>
          <a:lstStyle/>
          <a:p>
            <a:r>
              <a:rPr lang="en-US" dirty="0"/>
              <a:t>The </a:t>
            </a:r>
            <a:r>
              <a:rPr lang="en-US" sz="3100" dirty="0">
                <a:latin typeface="Courier New" panose="02070309020205020404" pitchFamily="49" charset="0"/>
                <a:ea typeface="+mj-ea"/>
                <a:cs typeface="Courier New" panose="02070309020205020404" pitchFamily="49" charset="0"/>
              </a:rPr>
              <a:t>&lt;audio&gt; </a:t>
            </a:r>
            <a:r>
              <a:rPr lang="en-US" dirty="0"/>
              <a:t>tag is used to embed sound content in a document, such as music or other audio streams.</a:t>
            </a:r>
          </a:p>
          <a:p>
            <a:r>
              <a:rPr lang="en-US" dirty="0"/>
              <a:t>The </a:t>
            </a:r>
            <a:r>
              <a:rPr lang="en-US" sz="3100" dirty="0">
                <a:latin typeface="Courier New" panose="02070309020205020404" pitchFamily="49" charset="0"/>
                <a:ea typeface="+mj-ea"/>
                <a:cs typeface="Courier New" panose="02070309020205020404" pitchFamily="49" charset="0"/>
              </a:rPr>
              <a:t>&lt;audio&gt; </a:t>
            </a:r>
            <a:r>
              <a:rPr lang="en-US" dirty="0"/>
              <a:t>tag contains one or more </a:t>
            </a:r>
            <a:r>
              <a:rPr lang="en-US" sz="3100" dirty="0">
                <a:latin typeface="Courier New" panose="02070309020205020404" pitchFamily="49" charset="0"/>
                <a:ea typeface="+mj-ea"/>
                <a:cs typeface="Courier New" panose="02070309020205020404" pitchFamily="49" charset="0"/>
              </a:rPr>
              <a:t>&lt;source&gt; </a:t>
            </a:r>
            <a:r>
              <a:rPr lang="en-US" dirty="0"/>
              <a:t>tags with different audio sources. The browser will choose the first source it supports.</a:t>
            </a:r>
          </a:p>
          <a:p>
            <a:r>
              <a:rPr lang="en-US" dirty="0"/>
              <a:t>The text between the </a:t>
            </a:r>
            <a:r>
              <a:rPr lang="en-US" sz="3100" dirty="0">
                <a:latin typeface="Courier New" panose="02070309020205020404" pitchFamily="49" charset="0"/>
                <a:ea typeface="+mj-ea"/>
                <a:cs typeface="Courier New" panose="02070309020205020404" pitchFamily="49" charset="0"/>
              </a:rPr>
              <a:t>&lt;audio&gt; </a:t>
            </a:r>
            <a:r>
              <a:rPr lang="en-US" dirty="0"/>
              <a:t>and </a:t>
            </a:r>
            <a:r>
              <a:rPr lang="en-US" sz="3100" dirty="0">
                <a:latin typeface="Courier New" panose="02070309020205020404" pitchFamily="49" charset="0"/>
                <a:ea typeface="+mj-ea"/>
                <a:cs typeface="Courier New" panose="02070309020205020404" pitchFamily="49" charset="0"/>
              </a:rPr>
              <a:t>&lt;/audio&gt; </a:t>
            </a:r>
            <a:r>
              <a:rPr lang="en-US" dirty="0"/>
              <a:t>tags will only be displayed in browsers that do not support the </a:t>
            </a:r>
            <a:r>
              <a:rPr lang="en-US" sz="3100" dirty="0">
                <a:latin typeface="Courier New" panose="02070309020205020404" pitchFamily="49" charset="0"/>
                <a:ea typeface="+mj-ea"/>
                <a:cs typeface="Courier New" panose="02070309020205020404" pitchFamily="49" charset="0"/>
              </a:rPr>
              <a:t>&lt;audio&gt; </a:t>
            </a:r>
            <a:r>
              <a:rPr lang="en-US" dirty="0"/>
              <a:t>element.</a:t>
            </a:r>
          </a:p>
          <a:p>
            <a:r>
              <a:rPr lang="en-US" dirty="0"/>
              <a:t>There are three supported audio formats in HTML: MP3, WAV, and OGG.</a:t>
            </a:r>
          </a:p>
        </p:txBody>
      </p:sp>
      <p:pic>
        <p:nvPicPr>
          <p:cNvPr id="8" name="Picture 7">
            <a:extLst>
              <a:ext uri="{FF2B5EF4-FFF2-40B4-BE49-F238E27FC236}">
                <a16:creationId xmlns:a16="http://schemas.microsoft.com/office/drawing/2014/main" id="{46BA714B-CC0A-4CC8-9AB0-181578FB9235}"/>
              </a:ext>
            </a:extLst>
          </p:cNvPr>
          <p:cNvPicPr>
            <a:picLocks noChangeAspect="1"/>
          </p:cNvPicPr>
          <p:nvPr/>
        </p:nvPicPr>
        <p:blipFill rotWithShape="1">
          <a:blip r:embed="rId3"/>
          <a:srcRect t="30741" r="45000" b="44074"/>
          <a:stretch/>
        </p:blipFill>
        <p:spPr>
          <a:xfrm>
            <a:off x="183777" y="3962400"/>
            <a:ext cx="8579223" cy="2209800"/>
          </a:xfrm>
          <a:prstGeom prst="rect">
            <a:avLst/>
          </a:prstGeom>
        </p:spPr>
      </p:pic>
    </p:spTree>
    <p:extLst>
      <p:ext uri="{BB962C8B-B14F-4D97-AF65-F5344CB8AC3E}">
        <p14:creationId xmlns:p14="http://schemas.microsoft.com/office/powerpoint/2010/main" val="3009400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5B95-7BD9-4A83-96C8-82C42C096F70}"/>
              </a:ext>
            </a:extLst>
          </p:cNvPr>
          <p:cNvSpPr>
            <a:spLocks noGrp="1"/>
          </p:cNvSpPr>
          <p:nvPr>
            <p:ph type="title"/>
          </p:nvPr>
        </p:nvSpPr>
        <p:spPr>
          <a:xfrm>
            <a:off x="457200" y="274638"/>
            <a:ext cx="8229600" cy="639762"/>
          </a:xfrm>
        </p:spPr>
        <p:txBody>
          <a:bodyPr>
            <a:normAutofit fontScale="90000"/>
          </a:bodyPr>
          <a:lstStyle/>
          <a:p>
            <a:r>
              <a:rPr lang="en-US" dirty="0"/>
              <a:t>HTML 5 </a:t>
            </a:r>
            <a:r>
              <a:rPr lang="en-US" dirty="0">
                <a:latin typeface="Courier New" panose="02070309020205020404" pitchFamily="49" charset="0"/>
                <a:cs typeface="Courier New" panose="02070309020205020404" pitchFamily="49" charset="0"/>
                <a:hlinkClick r:id="rId2"/>
              </a:rPr>
              <a:t>&lt;video&gt;</a:t>
            </a:r>
            <a:r>
              <a:rPr lang="en-US" dirty="0">
                <a:latin typeface="Courier New" panose="02070309020205020404" pitchFamily="49" charset="0"/>
                <a:cs typeface="Courier New" panose="02070309020205020404" pitchFamily="49" charset="0"/>
              </a:rPr>
              <a:t> </a:t>
            </a:r>
            <a:r>
              <a:rPr lang="en-US" dirty="0"/>
              <a:t>tag</a:t>
            </a:r>
          </a:p>
        </p:txBody>
      </p:sp>
      <p:sp>
        <p:nvSpPr>
          <p:cNvPr id="3" name="Content Placeholder 2">
            <a:extLst>
              <a:ext uri="{FF2B5EF4-FFF2-40B4-BE49-F238E27FC236}">
                <a16:creationId xmlns:a16="http://schemas.microsoft.com/office/drawing/2014/main" id="{FF3C52F6-45F1-4C21-A052-48ED0A82FA78}"/>
              </a:ext>
            </a:extLst>
          </p:cNvPr>
          <p:cNvSpPr>
            <a:spLocks noGrp="1"/>
          </p:cNvSpPr>
          <p:nvPr>
            <p:ph idx="1"/>
          </p:nvPr>
        </p:nvSpPr>
        <p:spPr>
          <a:xfrm>
            <a:off x="457200" y="914401"/>
            <a:ext cx="8229600" cy="3023812"/>
          </a:xfrm>
        </p:spPr>
        <p:txBody>
          <a:bodyPr>
            <a:normAutofit fontScale="70000" lnSpcReduction="20000"/>
          </a:bodyPr>
          <a:lstStyle/>
          <a:p>
            <a:r>
              <a:rPr lang="en-US" dirty="0"/>
              <a:t>The </a:t>
            </a:r>
            <a:r>
              <a:rPr lang="en-US" sz="3100" dirty="0">
                <a:latin typeface="Courier New" panose="02070309020205020404" pitchFamily="49" charset="0"/>
                <a:ea typeface="+mj-ea"/>
                <a:cs typeface="Courier New" panose="02070309020205020404" pitchFamily="49" charset="0"/>
              </a:rPr>
              <a:t>&lt;video&gt; </a:t>
            </a:r>
            <a:r>
              <a:rPr lang="en-US" dirty="0"/>
              <a:t>tag is used to embed video content in a document, such as a movie clip or other video streams.</a:t>
            </a:r>
          </a:p>
          <a:p>
            <a:r>
              <a:rPr lang="en-US" dirty="0"/>
              <a:t>The </a:t>
            </a:r>
            <a:r>
              <a:rPr lang="en-US" sz="3100" dirty="0">
                <a:latin typeface="Courier New" panose="02070309020205020404" pitchFamily="49" charset="0"/>
                <a:ea typeface="+mj-ea"/>
                <a:cs typeface="Courier New" panose="02070309020205020404" pitchFamily="49" charset="0"/>
              </a:rPr>
              <a:t>&lt;video&gt; </a:t>
            </a:r>
            <a:r>
              <a:rPr lang="en-US" dirty="0"/>
              <a:t>tag contains one or more </a:t>
            </a:r>
            <a:r>
              <a:rPr lang="en-US" sz="3100" dirty="0">
                <a:latin typeface="Courier New" panose="02070309020205020404" pitchFamily="49" charset="0"/>
                <a:ea typeface="+mj-ea"/>
                <a:cs typeface="Courier New" panose="02070309020205020404" pitchFamily="49" charset="0"/>
              </a:rPr>
              <a:t>&lt;source&gt; </a:t>
            </a:r>
            <a:r>
              <a:rPr lang="en-US" dirty="0"/>
              <a:t>tags with different video sources. The browser will choose the first source it supports.</a:t>
            </a:r>
          </a:p>
          <a:p>
            <a:r>
              <a:rPr lang="en-US" dirty="0"/>
              <a:t>The text between the </a:t>
            </a:r>
            <a:r>
              <a:rPr lang="en-US" sz="3100" dirty="0">
                <a:latin typeface="Courier New" panose="02070309020205020404" pitchFamily="49" charset="0"/>
                <a:ea typeface="+mj-ea"/>
                <a:cs typeface="Courier New" panose="02070309020205020404" pitchFamily="49" charset="0"/>
              </a:rPr>
              <a:t>&lt;video&gt; </a:t>
            </a:r>
            <a:r>
              <a:rPr lang="en-US" dirty="0"/>
              <a:t>and </a:t>
            </a:r>
            <a:r>
              <a:rPr lang="en-US" sz="3100" dirty="0">
                <a:latin typeface="Courier New" panose="02070309020205020404" pitchFamily="49" charset="0"/>
                <a:ea typeface="+mj-ea"/>
                <a:cs typeface="Courier New" panose="02070309020205020404" pitchFamily="49" charset="0"/>
              </a:rPr>
              <a:t>&lt;/video&gt; </a:t>
            </a:r>
            <a:r>
              <a:rPr lang="en-US" dirty="0"/>
              <a:t>tags will only be displayed in browsers that do not support the </a:t>
            </a:r>
            <a:r>
              <a:rPr lang="en-US" sz="3100" dirty="0">
                <a:latin typeface="Courier New" panose="02070309020205020404" pitchFamily="49" charset="0"/>
                <a:ea typeface="+mj-ea"/>
                <a:cs typeface="Courier New" panose="02070309020205020404" pitchFamily="49" charset="0"/>
              </a:rPr>
              <a:t>&lt;video&gt; </a:t>
            </a:r>
            <a:r>
              <a:rPr lang="en-US" dirty="0"/>
              <a:t>element.</a:t>
            </a:r>
          </a:p>
          <a:p>
            <a:r>
              <a:rPr lang="en-US" dirty="0"/>
              <a:t>There are three supported video formats in HTML: MP4, </a:t>
            </a:r>
            <a:r>
              <a:rPr lang="en-US" dirty="0" err="1"/>
              <a:t>WebM</a:t>
            </a:r>
            <a:r>
              <a:rPr lang="en-US" dirty="0"/>
              <a:t>, and OGG.</a:t>
            </a:r>
          </a:p>
        </p:txBody>
      </p:sp>
      <p:pic>
        <p:nvPicPr>
          <p:cNvPr id="12" name="Picture 11">
            <a:extLst>
              <a:ext uri="{FF2B5EF4-FFF2-40B4-BE49-F238E27FC236}">
                <a16:creationId xmlns:a16="http://schemas.microsoft.com/office/drawing/2014/main" id="{0B6D201A-5E3C-461D-ACC7-56F6B1941F5E}"/>
              </a:ext>
            </a:extLst>
          </p:cNvPr>
          <p:cNvPicPr>
            <a:picLocks noChangeAspect="1"/>
          </p:cNvPicPr>
          <p:nvPr/>
        </p:nvPicPr>
        <p:blipFill rotWithShape="1">
          <a:blip r:embed="rId3"/>
          <a:srcRect l="833" t="27778" r="25833" b="32222"/>
          <a:stretch/>
        </p:blipFill>
        <p:spPr>
          <a:xfrm>
            <a:off x="101600" y="3733800"/>
            <a:ext cx="8940800" cy="2743200"/>
          </a:xfrm>
          <a:prstGeom prst="rect">
            <a:avLst/>
          </a:prstGeom>
        </p:spPr>
      </p:pic>
    </p:spTree>
    <p:extLst>
      <p:ext uri="{BB962C8B-B14F-4D97-AF65-F5344CB8AC3E}">
        <p14:creationId xmlns:p14="http://schemas.microsoft.com/office/powerpoint/2010/main" val="2341167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9A17-9C86-42BC-A290-B5A5E5EF823C}"/>
              </a:ext>
            </a:extLst>
          </p:cNvPr>
          <p:cNvSpPr>
            <a:spLocks noGrp="1"/>
          </p:cNvSpPr>
          <p:nvPr>
            <p:ph type="title"/>
          </p:nvPr>
        </p:nvSpPr>
        <p:spPr/>
        <p:txBody>
          <a:bodyPr>
            <a:normAutofit/>
          </a:bodyPr>
          <a:lstStyle/>
          <a:p>
            <a:r>
              <a:rPr lang="en-US" sz="4000" dirty="0"/>
              <a:t>Summary of Today’s Lecture</a:t>
            </a:r>
          </a:p>
        </p:txBody>
      </p:sp>
      <p:sp>
        <p:nvSpPr>
          <p:cNvPr id="3" name="Content Placeholder 2">
            <a:extLst>
              <a:ext uri="{FF2B5EF4-FFF2-40B4-BE49-F238E27FC236}">
                <a16:creationId xmlns:a16="http://schemas.microsoft.com/office/drawing/2014/main" id="{239145F7-6322-4572-9FE8-1D85BAFB3830}"/>
              </a:ext>
            </a:extLst>
          </p:cNvPr>
          <p:cNvSpPr>
            <a:spLocks noGrp="1"/>
          </p:cNvSpPr>
          <p:nvPr>
            <p:ph idx="1"/>
          </p:nvPr>
        </p:nvSpPr>
        <p:spPr/>
        <p:txBody>
          <a:bodyPr/>
          <a:lstStyle/>
          <a:p>
            <a:r>
              <a:rPr lang="en-US" sz="2200" dirty="0"/>
              <a:t>HTML5 Introduction</a:t>
            </a:r>
          </a:p>
          <a:p>
            <a:r>
              <a:rPr lang="en-US" sz="2200" dirty="0"/>
              <a:t>HTML 5 Semantic Elements</a:t>
            </a:r>
          </a:p>
          <a:p>
            <a:r>
              <a:rPr lang="en-US" sz="2200" dirty="0"/>
              <a:t>HTML5 Forms</a:t>
            </a:r>
          </a:p>
          <a:p>
            <a:pPr lvl="1"/>
            <a:r>
              <a:rPr lang="en-US" sz="1800" dirty="0"/>
              <a:t>Input Types</a:t>
            </a:r>
          </a:p>
          <a:p>
            <a:pPr lvl="1"/>
            <a:r>
              <a:rPr lang="en-US" sz="1800" dirty="0"/>
              <a:t>Form Attributes</a:t>
            </a:r>
          </a:p>
          <a:p>
            <a:r>
              <a:rPr lang="en-US" sz="2200" dirty="0"/>
              <a:t>HTML5 Audio &amp; Video Elements</a:t>
            </a:r>
          </a:p>
          <a:p>
            <a:endParaRPr lang="en-US" dirty="0"/>
          </a:p>
          <a:p>
            <a:endParaRPr lang="en-US" dirty="0"/>
          </a:p>
        </p:txBody>
      </p:sp>
    </p:spTree>
    <p:extLst>
      <p:ext uri="{BB962C8B-B14F-4D97-AF65-F5344CB8AC3E}">
        <p14:creationId xmlns:p14="http://schemas.microsoft.com/office/powerpoint/2010/main" val="1271879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2F18-9A50-485D-B665-C0F22048EFE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CED2257-091B-426E-805B-215415B926E5}"/>
              </a:ext>
            </a:extLst>
          </p:cNvPr>
          <p:cNvSpPr>
            <a:spLocks noGrp="1"/>
          </p:cNvSpPr>
          <p:nvPr>
            <p:ph idx="1"/>
          </p:nvPr>
        </p:nvSpPr>
        <p:spPr/>
        <p:txBody>
          <a:bodyPr/>
          <a:lstStyle/>
          <a:p>
            <a:r>
              <a:rPr lang="en-US" sz="1800" dirty="0">
                <a:hlinkClick r:id="rId2">
                  <a:extLst>
                    <a:ext uri="{A12FA001-AC4F-418D-AE19-62706E023703}">
                      <ahyp:hlinkClr xmlns:ahyp="http://schemas.microsoft.com/office/drawing/2018/hyperlinkcolor" val="tx"/>
                    </a:ext>
                  </a:extLst>
                </a:hlinkClick>
              </a:rPr>
              <a:t>The Best Way to Lay Out a Page with HTML5 | Developer.com</a:t>
            </a:r>
            <a:endParaRPr lang="en-US" sz="1800" dirty="0">
              <a:hlinkClick r:id="rId3">
                <a:extLst>
                  <a:ext uri="{A12FA001-AC4F-418D-AE19-62706E023703}">
                    <ahyp:hlinkClr xmlns:ahyp="http://schemas.microsoft.com/office/drawing/2018/hyperlinkcolor" val="tx"/>
                  </a:ext>
                </a:extLst>
              </a:hlinkClick>
            </a:endParaRPr>
          </a:p>
          <a:p>
            <a:r>
              <a:rPr lang="en-US" sz="1800" dirty="0">
                <a:hlinkClick r:id="rId3">
                  <a:extLst>
                    <a:ext uri="{A12FA001-AC4F-418D-AE19-62706E023703}">
                      <ahyp:hlinkClr xmlns:ahyp="http://schemas.microsoft.com/office/drawing/2018/hyperlinkcolor" val="tx"/>
                    </a:ext>
                  </a:extLst>
                </a:hlinkClick>
              </a:rPr>
              <a:t>https://en.wikipedia.org/wiki/HTML5</a:t>
            </a:r>
            <a:endParaRPr lang="en-US" sz="1800" dirty="0"/>
          </a:p>
          <a:p>
            <a:r>
              <a:rPr lang="en-US" sz="1800" dirty="0">
                <a:hlinkClick r:id="rId4">
                  <a:extLst>
                    <a:ext uri="{A12FA001-AC4F-418D-AE19-62706E023703}">
                      <ahyp:hlinkClr xmlns:ahyp="http://schemas.microsoft.com/office/drawing/2018/hyperlinkcolor" val="tx"/>
                    </a:ext>
                  </a:extLst>
                </a:hlinkClick>
              </a:rPr>
              <a:t>HTML5 Semantic Tags: What They Are and How to Use Them! (semrush.com)</a:t>
            </a:r>
            <a:endParaRPr lang="en-US" sz="1800" dirty="0"/>
          </a:p>
          <a:p>
            <a:r>
              <a:rPr lang="en-US" sz="1800" dirty="0">
                <a:hlinkClick r:id="rId5">
                  <a:extLst>
                    <a:ext uri="{A12FA001-AC4F-418D-AE19-62706E023703}">
                      <ahyp:hlinkClr xmlns:ahyp="http://schemas.microsoft.com/office/drawing/2018/hyperlinkcolor" val="tx"/>
                    </a:ext>
                  </a:extLst>
                </a:hlinkClick>
              </a:rPr>
              <a:t>https://developer.mozilla.org/en-US/docs/Learn/Forms/HTML5_input_types</a:t>
            </a:r>
            <a:endParaRPr lang="en-US" sz="1800" dirty="0"/>
          </a:p>
          <a:p>
            <a:r>
              <a:rPr lang="en-US" sz="1800" dirty="0"/>
              <a:t>HTML5 and CSS3 for the real world by Alexis Goldstein, Louis </a:t>
            </a:r>
            <a:r>
              <a:rPr lang="en-US" sz="1800" dirty="0" err="1"/>
              <a:t>Lazaris</a:t>
            </a:r>
            <a:r>
              <a:rPr lang="en-US" sz="1800" dirty="0"/>
              <a:t> and Estelle Weyl.</a:t>
            </a:r>
          </a:p>
          <a:p>
            <a:r>
              <a:rPr lang="en-US" sz="1800" dirty="0"/>
              <a:t>CS142 Lecture Notes - Web Apps </a:t>
            </a:r>
          </a:p>
          <a:p>
            <a:endParaRPr lang="en-US" dirty="0"/>
          </a:p>
        </p:txBody>
      </p:sp>
    </p:spTree>
    <p:extLst>
      <p:ext uri="{BB962C8B-B14F-4D97-AF65-F5344CB8AC3E}">
        <p14:creationId xmlns:p14="http://schemas.microsoft.com/office/powerpoint/2010/main" val="62128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4BEA-20EA-2721-6011-E06E86DC83EA}"/>
              </a:ext>
            </a:extLst>
          </p:cNvPr>
          <p:cNvSpPr>
            <a:spLocks noGrp="1"/>
          </p:cNvSpPr>
          <p:nvPr>
            <p:ph type="title"/>
          </p:nvPr>
        </p:nvSpPr>
        <p:spPr/>
        <p:txBody>
          <a:bodyPr>
            <a:normAutofit fontScale="90000"/>
          </a:bodyPr>
          <a:lstStyle/>
          <a:p>
            <a:r>
              <a:rPr lang="en-US" dirty="0"/>
              <a:t>Consistency: Style guides &amp; design templates</a:t>
            </a:r>
            <a:endParaRPr lang="en-PK" dirty="0"/>
          </a:p>
        </p:txBody>
      </p:sp>
      <p:sp>
        <p:nvSpPr>
          <p:cNvPr id="3" name="Content Placeholder 2">
            <a:extLst>
              <a:ext uri="{FF2B5EF4-FFF2-40B4-BE49-F238E27FC236}">
                <a16:creationId xmlns:a16="http://schemas.microsoft.com/office/drawing/2014/main" id="{AF3A3DAF-8C1C-0425-665F-6D21EF542E35}"/>
              </a:ext>
            </a:extLst>
          </p:cNvPr>
          <p:cNvSpPr>
            <a:spLocks noGrp="1"/>
          </p:cNvSpPr>
          <p:nvPr>
            <p:ph idx="1"/>
          </p:nvPr>
        </p:nvSpPr>
        <p:spPr/>
        <p:txBody>
          <a:bodyPr>
            <a:normAutofit fontScale="77500" lnSpcReduction="20000"/>
          </a:bodyPr>
          <a:lstStyle/>
          <a:p>
            <a:r>
              <a:rPr lang="en-US" dirty="0"/>
              <a:t>Web apps should have a style guide - Covers the look and feel of the app</a:t>
            </a:r>
          </a:p>
          <a:p>
            <a:pPr lvl="1"/>
            <a:r>
              <a:rPr lang="en-US" dirty="0"/>
              <a:t>Style - Color schemes, animation, icons, images, typography, writing</a:t>
            </a:r>
          </a:p>
          <a:p>
            <a:pPr lvl="1"/>
            <a:r>
              <a:rPr lang="en-US" dirty="0"/>
              <a:t>User interactions - Menu, buttons, pickers, dialog boxes, tables, lists, ... </a:t>
            </a:r>
          </a:p>
          <a:p>
            <a:pPr lvl="1"/>
            <a:r>
              <a:rPr lang="en-US" dirty="0"/>
              <a:t>Layout - Structure, toolbars, content, responsiveness</a:t>
            </a:r>
          </a:p>
          <a:p>
            <a:r>
              <a:rPr lang="en-US" dirty="0"/>
              <a:t>Patterns - If you do something multiple places do it the same way</a:t>
            </a:r>
          </a:p>
          <a:p>
            <a:pPr lvl="1"/>
            <a:r>
              <a:rPr lang="en-US" dirty="0"/>
              <a:t>Aided by reusable implementation components</a:t>
            </a:r>
          </a:p>
          <a:p>
            <a:pPr lvl="1"/>
            <a:r>
              <a:rPr lang="en-US" dirty="0"/>
              <a:t>Error handling, navigation, notifications, etc.</a:t>
            </a:r>
          </a:p>
          <a:p>
            <a:r>
              <a:rPr lang="en-US" dirty="0"/>
              <a:t>Design templates - Follow a familiar structure</a:t>
            </a:r>
          </a:p>
          <a:p>
            <a:pPr lvl="1"/>
            <a:r>
              <a:rPr lang="en-US" dirty="0"/>
              <a:t>Example: Master-detail template </a:t>
            </a:r>
            <a:endParaRPr lang="en-PK" dirty="0"/>
          </a:p>
        </p:txBody>
      </p:sp>
    </p:spTree>
    <p:extLst>
      <p:ext uri="{BB962C8B-B14F-4D97-AF65-F5344CB8AC3E}">
        <p14:creationId xmlns:p14="http://schemas.microsoft.com/office/powerpoint/2010/main" val="450197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7388-6F8B-3D33-B2D9-320703B49606}"/>
              </a:ext>
            </a:extLst>
          </p:cNvPr>
          <p:cNvSpPr>
            <a:spLocks noGrp="1"/>
          </p:cNvSpPr>
          <p:nvPr>
            <p:ph type="title"/>
          </p:nvPr>
        </p:nvSpPr>
        <p:spPr/>
        <p:txBody>
          <a:bodyPr>
            <a:normAutofit fontScale="90000"/>
          </a:bodyPr>
          <a:lstStyle/>
          <a:p>
            <a:r>
              <a:rPr lang="en-US" dirty="0"/>
              <a:t>Style Guide Example: Material Design from Google</a:t>
            </a:r>
            <a:endParaRPr lang="en-PK" dirty="0"/>
          </a:p>
        </p:txBody>
      </p:sp>
      <p:sp>
        <p:nvSpPr>
          <p:cNvPr id="3" name="Content Placeholder 2">
            <a:extLst>
              <a:ext uri="{FF2B5EF4-FFF2-40B4-BE49-F238E27FC236}">
                <a16:creationId xmlns:a16="http://schemas.microsoft.com/office/drawing/2014/main" id="{E6E5F8F2-13C8-659E-DE32-DB402071632A}"/>
              </a:ext>
            </a:extLst>
          </p:cNvPr>
          <p:cNvSpPr>
            <a:spLocks noGrp="1"/>
          </p:cNvSpPr>
          <p:nvPr>
            <p:ph idx="1"/>
          </p:nvPr>
        </p:nvSpPr>
        <p:spPr/>
        <p:txBody>
          <a:bodyPr>
            <a:normAutofit fontScale="92500" lnSpcReduction="10000"/>
          </a:bodyPr>
          <a:lstStyle/>
          <a:p>
            <a:r>
              <a:rPr lang="en-US" dirty="0"/>
              <a:t>Used in Google apps (</a:t>
            </a:r>
            <a:r>
              <a:rPr lang="en-US" dirty="0" err="1"/>
              <a:t>e.g</a:t>
            </a:r>
            <a:r>
              <a:rPr lang="en-US" dirty="0"/>
              <a:t> Android, web apps)</a:t>
            </a:r>
          </a:p>
          <a:p>
            <a:pPr lvl="1"/>
            <a:r>
              <a:rPr lang="en-US" dirty="0"/>
              <a:t>Influence by publishing (paper and ink) enhance with technology (3D look)</a:t>
            </a:r>
          </a:p>
          <a:p>
            <a:pPr lvl="1"/>
            <a:r>
              <a:rPr lang="en-US" dirty="0"/>
              <a:t>Focus on traditional print issues: grids, space, typography, scale, color, imagery</a:t>
            </a:r>
          </a:p>
          <a:p>
            <a:pPr lvl="1"/>
            <a:r>
              <a:rPr lang="en-US" dirty="0"/>
              <a:t>Heavy use of animation to convey action</a:t>
            </a:r>
          </a:p>
          <a:p>
            <a:r>
              <a:rPr lang="en-US" dirty="0"/>
              <a:t>Dictates many aspect of design</a:t>
            </a:r>
          </a:p>
          <a:p>
            <a:pPr lvl="1"/>
            <a:r>
              <a:rPr lang="en-US" dirty="0"/>
              <a:t>Structure and layouts</a:t>
            </a:r>
          </a:p>
          <a:p>
            <a:pPr lvl="1"/>
            <a:r>
              <a:rPr lang="en-US" dirty="0"/>
              <a:t>User interface</a:t>
            </a:r>
          </a:p>
          <a:p>
            <a:pPr lvl="1"/>
            <a:r>
              <a:rPr lang="en-US" dirty="0"/>
              <a:t>Common patterns </a:t>
            </a:r>
            <a:endParaRPr lang="en-PK" dirty="0"/>
          </a:p>
        </p:txBody>
      </p:sp>
    </p:spTree>
    <p:extLst>
      <p:ext uri="{BB962C8B-B14F-4D97-AF65-F5344CB8AC3E}">
        <p14:creationId xmlns:p14="http://schemas.microsoft.com/office/powerpoint/2010/main" val="422344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F2FF-D0CA-4A4A-D999-C133C4C7D9DF}"/>
              </a:ext>
            </a:extLst>
          </p:cNvPr>
          <p:cNvSpPr>
            <a:spLocks noGrp="1"/>
          </p:cNvSpPr>
          <p:nvPr>
            <p:ph type="title"/>
          </p:nvPr>
        </p:nvSpPr>
        <p:spPr/>
        <p:txBody>
          <a:bodyPr/>
          <a:lstStyle/>
          <a:p>
            <a:r>
              <a:rPr lang="en-US" dirty="0"/>
              <a:t>Material Design Foundations</a:t>
            </a:r>
            <a:endParaRPr lang="en-PK" dirty="0"/>
          </a:p>
        </p:txBody>
      </p:sp>
      <p:sp>
        <p:nvSpPr>
          <p:cNvPr id="3" name="Content Placeholder 2">
            <a:extLst>
              <a:ext uri="{FF2B5EF4-FFF2-40B4-BE49-F238E27FC236}">
                <a16:creationId xmlns:a16="http://schemas.microsoft.com/office/drawing/2014/main" id="{85312AF4-AAEF-2FE9-27ED-449D186B8D59}"/>
              </a:ext>
            </a:extLst>
          </p:cNvPr>
          <p:cNvSpPr>
            <a:spLocks noGrp="1"/>
          </p:cNvSpPr>
          <p:nvPr>
            <p:ph idx="1"/>
          </p:nvPr>
        </p:nvSpPr>
        <p:spPr/>
        <p:txBody>
          <a:bodyPr>
            <a:normAutofit fontScale="70000" lnSpcReduction="20000"/>
          </a:bodyPr>
          <a:lstStyle/>
          <a:p>
            <a:r>
              <a:rPr lang="en-US" dirty="0"/>
              <a:t>Environment - surfaces (</a:t>
            </a:r>
            <a:r>
              <a:rPr lang="en-US" dirty="0" err="1"/>
              <a:t>e.g</a:t>
            </a:r>
            <a:r>
              <a:rPr lang="en-US" dirty="0"/>
              <a:t> paper), depth, and shadows</a:t>
            </a:r>
          </a:p>
          <a:p>
            <a:r>
              <a:rPr lang="en-US" dirty="0"/>
              <a:t>Layout - responsive layout grid, breakpoints, white space</a:t>
            </a:r>
          </a:p>
          <a:p>
            <a:r>
              <a:rPr lang="en-US" dirty="0"/>
              <a:t>Navigation - changing views: Lateral, Forward, Backward</a:t>
            </a:r>
          </a:p>
          <a:p>
            <a:r>
              <a:rPr lang="en-US" dirty="0"/>
              <a:t>Color - recommendations for colors that work well together</a:t>
            </a:r>
          </a:p>
          <a:p>
            <a:r>
              <a:rPr lang="en-US" dirty="0"/>
              <a:t>Typography - recommendations for point size, weight, spacing</a:t>
            </a:r>
          </a:p>
          <a:p>
            <a:r>
              <a:rPr lang="en-US" dirty="0"/>
              <a:t>Iconography - visual expressions (language independent) </a:t>
            </a:r>
          </a:p>
          <a:p>
            <a:r>
              <a:rPr lang="en-US" dirty="0"/>
              <a:t>Shape - use different shapes to direct attention, identify, communicate</a:t>
            </a:r>
          </a:p>
          <a:p>
            <a:r>
              <a:rPr lang="en-US" dirty="0"/>
              <a:t>Motion - show information (e.g. relationships), focus attention, fun</a:t>
            </a:r>
          </a:p>
          <a:p>
            <a:r>
              <a:rPr lang="en-US" dirty="0"/>
              <a:t>Interaction - map touch to actions</a:t>
            </a:r>
          </a:p>
          <a:p>
            <a:r>
              <a:rPr lang="en-US" dirty="0"/>
              <a:t>Communication - writing, formats, imagery, launch screen, onboarding</a:t>
            </a:r>
          </a:p>
        </p:txBody>
      </p:sp>
    </p:spTree>
    <p:extLst>
      <p:ext uri="{BB962C8B-B14F-4D97-AF65-F5344CB8AC3E}">
        <p14:creationId xmlns:p14="http://schemas.microsoft.com/office/powerpoint/2010/main" val="314557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EC0D-9623-2371-2E36-F851F4FDD76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EE331607-2BC1-ABB1-7EC3-F150E02F8D22}"/>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E465C943-C100-DCCC-0F91-096F9D751A1F}"/>
              </a:ext>
            </a:extLst>
          </p:cNvPr>
          <p:cNvPicPr>
            <a:picLocks noChangeAspect="1"/>
          </p:cNvPicPr>
          <p:nvPr/>
        </p:nvPicPr>
        <p:blipFill>
          <a:blip r:embed="rId2"/>
          <a:stretch>
            <a:fillRect/>
          </a:stretch>
        </p:blipFill>
        <p:spPr>
          <a:xfrm>
            <a:off x="1727060" y="0"/>
            <a:ext cx="5689879" cy="6858000"/>
          </a:xfrm>
          <a:prstGeom prst="rect">
            <a:avLst/>
          </a:prstGeom>
        </p:spPr>
      </p:pic>
    </p:spTree>
    <p:extLst>
      <p:ext uri="{BB962C8B-B14F-4D97-AF65-F5344CB8AC3E}">
        <p14:creationId xmlns:p14="http://schemas.microsoft.com/office/powerpoint/2010/main" val="298647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96CC-8107-4F0C-B27A-80D3F6658391}"/>
              </a:ext>
            </a:extLst>
          </p:cNvPr>
          <p:cNvSpPr>
            <a:spLocks noGrp="1"/>
          </p:cNvSpPr>
          <p:nvPr>
            <p:ph type="title"/>
          </p:nvPr>
        </p:nvSpPr>
        <p:spPr>
          <a:xfrm>
            <a:off x="457200" y="228600"/>
            <a:ext cx="8229600" cy="563562"/>
          </a:xfrm>
        </p:spPr>
        <p:txBody>
          <a:bodyPr>
            <a:normAutofit fontScale="90000"/>
          </a:bodyPr>
          <a:lstStyle/>
          <a:p>
            <a:r>
              <a:rPr lang="en-US" dirty="0">
                <a:hlinkClick r:id="rId2"/>
              </a:rPr>
              <a:t>HTML5</a:t>
            </a:r>
            <a:endParaRPr lang="en-US" dirty="0"/>
          </a:p>
        </p:txBody>
      </p:sp>
      <p:sp>
        <p:nvSpPr>
          <p:cNvPr id="3" name="Content Placeholder 2">
            <a:extLst>
              <a:ext uri="{FF2B5EF4-FFF2-40B4-BE49-F238E27FC236}">
                <a16:creationId xmlns:a16="http://schemas.microsoft.com/office/drawing/2014/main" id="{35340E96-90B0-4E0F-987A-82272C63EEC6}"/>
              </a:ext>
            </a:extLst>
          </p:cNvPr>
          <p:cNvSpPr>
            <a:spLocks noGrp="1"/>
          </p:cNvSpPr>
          <p:nvPr>
            <p:ph idx="1"/>
          </p:nvPr>
        </p:nvSpPr>
        <p:spPr>
          <a:xfrm>
            <a:off x="457200" y="990600"/>
            <a:ext cx="8229600" cy="5410200"/>
          </a:xfrm>
        </p:spPr>
        <p:txBody>
          <a:bodyPr>
            <a:normAutofit/>
          </a:bodyPr>
          <a:lstStyle/>
          <a:p>
            <a:r>
              <a:rPr lang="en-US" sz="2200" dirty="0">
                <a:solidFill>
                  <a:srgbClr val="202122"/>
                </a:solidFill>
                <a:latin typeface="+mj-lt"/>
              </a:rPr>
              <a:t>HTML5 is the fifth and latest major version </a:t>
            </a:r>
            <a:r>
              <a:rPr lang="en-US" sz="2200" dirty="0">
                <a:latin typeface="+mj-lt"/>
              </a:rPr>
              <a:t>of </a:t>
            </a:r>
            <a:r>
              <a:rPr lang="en-US" sz="2200" dirty="0">
                <a:latin typeface="+mj-lt"/>
                <a:hlinkClick r:id="rId3" tooltip="HTML">
                  <a:extLst>
                    <a:ext uri="{A12FA001-AC4F-418D-AE19-62706E023703}">
                      <ahyp:hlinkClr xmlns:ahyp="http://schemas.microsoft.com/office/drawing/2018/hyperlinkcolor" val="tx"/>
                    </a:ext>
                  </a:extLst>
                </a:hlinkClick>
              </a:rPr>
              <a:t>HTML</a:t>
            </a:r>
            <a:r>
              <a:rPr lang="en-US" sz="2200" dirty="0">
                <a:latin typeface="+mj-lt"/>
              </a:rPr>
              <a:t> that is a </a:t>
            </a:r>
            <a:r>
              <a:rPr lang="en-US" sz="2200" dirty="0">
                <a:latin typeface="+mj-lt"/>
                <a:hlinkClick r:id="rId4" tooltip="World Wide Web Consortium">
                  <a:extLst>
                    <a:ext uri="{A12FA001-AC4F-418D-AE19-62706E023703}">
                      <ahyp:hlinkClr xmlns:ahyp="http://schemas.microsoft.com/office/drawing/2018/hyperlinkcolor" val="tx"/>
                    </a:ext>
                  </a:extLst>
                </a:hlinkClick>
              </a:rPr>
              <a:t>World Wide Web Consortium (W3C)</a:t>
            </a:r>
            <a:r>
              <a:rPr lang="en-US" sz="2200" dirty="0">
                <a:latin typeface="+mj-lt"/>
              </a:rPr>
              <a:t> recommendation. </a:t>
            </a:r>
          </a:p>
          <a:p>
            <a:r>
              <a:rPr lang="en-US" sz="2200" dirty="0">
                <a:latin typeface="+mj-lt"/>
              </a:rPr>
              <a:t>HTML5 was first released in public-facing form on 22 January 2008, with a major update and "W3C Recommendation" status in October 2014. </a:t>
            </a:r>
          </a:p>
          <a:p>
            <a:r>
              <a:rPr lang="en-US" sz="2200" dirty="0">
                <a:latin typeface="+mj-lt"/>
              </a:rPr>
              <a:t>Its goals are to improve the language with support for the latest </a:t>
            </a:r>
            <a:r>
              <a:rPr lang="en-US" sz="2200" dirty="0">
                <a:latin typeface="+mj-lt"/>
                <a:hlinkClick r:id="rId5" tooltip="Multimedia">
                  <a:extLst>
                    <a:ext uri="{A12FA001-AC4F-418D-AE19-62706E023703}">
                      <ahyp:hlinkClr xmlns:ahyp="http://schemas.microsoft.com/office/drawing/2018/hyperlinkcolor" val="tx"/>
                    </a:ext>
                  </a:extLst>
                </a:hlinkClick>
              </a:rPr>
              <a:t>multimedia</a:t>
            </a:r>
            <a:r>
              <a:rPr lang="en-US" sz="2200" dirty="0">
                <a:latin typeface="+mj-lt"/>
              </a:rPr>
              <a:t> and other new features; to keep the language both easily readable by humans and consistently understood by computers and devices such as </a:t>
            </a:r>
            <a:r>
              <a:rPr lang="en-US" sz="2200" dirty="0">
                <a:latin typeface="+mj-lt"/>
                <a:hlinkClick r:id="rId6" tooltip="Web browser">
                  <a:extLst>
                    <a:ext uri="{A12FA001-AC4F-418D-AE19-62706E023703}">
                      <ahyp:hlinkClr xmlns:ahyp="http://schemas.microsoft.com/office/drawing/2018/hyperlinkcolor" val="tx"/>
                    </a:ext>
                  </a:extLst>
                </a:hlinkClick>
              </a:rPr>
              <a:t>web browsers</a:t>
            </a:r>
            <a:r>
              <a:rPr lang="en-US" sz="2200" dirty="0">
                <a:latin typeface="+mj-lt"/>
              </a:rPr>
              <a:t>, </a:t>
            </a:r>
            <a:r>
              <a:rPr lang="en-US" sz="2200" dirty="0">
                <a:latin typeface="+mj-lt"/>
                <a:hlinkClick r:id="rId7" tooltip="Parsing">
                  <a:extLst>
                    <a:ext uri="{A12FA001-AC4F-418D-AE19-62706E023703}">
                      <ahyp:hlinkClr xmlns:ahyp="http://schemas.microsoft.com/office/drawing/2018/hyperlinkcolor" val="tx"/>
                    </a:ext>
                  </a:extLst>
                </a:hlinkClick>
              </a:rPr>
              <a:t>parsers</a:t>
            </a:r>
            <a:r>
              <a:rPr lang="en-US" sz="2200" dirty="0">
                <a:latin typeface="+mj-lt"/>
              </a:rPr>
              <a:t>, etc., </a:t>
            </a:r>
          </a:p>
          <a:p>
            <a:r>
              <a:rPr lang="en-US" sz="2200" dirty="0">
                <a:latin typeface="+mj-lt"/>
              </a:rPr>
              <a:t>The current specification is known as the </a:t>
            </a:r>
            <a:r>
              <a:rPr lang="en-US" sz="2200" dirty="0">
                <a:latin typeface="+mj-lt"/>
                <a:hlinkClick r:id="rId8" tooltip="HTML">
                  <a:extLst>
                    <a:ext uri="{A12FA001-AC4F-418D-AE19-62706E023703}">
                      <ahyp:hlinkClr xmlns:ahyp="http://schemas.microsoft.com/office/drawing/2018/hyperlinkcolor" val="tx"/>
                    </a:ext>
                  </a:extLst>
                </a:hlinkClick>
              </a:rPr>
              <a:t>HTML Living Standard</a:t>
            </a:r>
            <a:r>
              <a:rPr lang="en-US" sz="2200" dirty="0">
                <a:latin typeface="+mj-lt"/>
              </a:rPr>
              <a:t> and is maintained by a consortium of the major browser vendors (</a:t>
            </a:r>
            <a:r>
              <a:rPr lang="en-US" sz="2200" dirty="0">
                <a:latin typeface="+mj-lt"/>
                <a:hlinkClick r:id="rId9" tooltip="Apple Inc.">
                  <a:extLst>
                    <a:ext uri="{A12FA001-AC4F-418D-AE19-62706E023703}">
                      <ahyp:hlinkClr xmlns:ahyp="http://schemas.microsoft.com/office/drawing/2018/hyperlinkcolor" val="tx"/>
                    </a:ext>
                  </a:extLst>
                </a:hlinkClick>
              </a:rPr>
              <a:t>Apple</a:t>
            </a:r>
            <a:r>
              <a:rPr lang="en-US" sz="2200" dirty="0">
                <a:latin typeface="+mj-lt"/>
              </a:rPr>
              <a:t>, </a:t>
            </a:r>
            <a:r>
              <a:rPr lang="en-US" sz="2200" dirty="0">
                <a:latin typeface="+mj-lt"/>
                <a:hlinkClick r:id="rId10" tooltip="Google">
                  <a:extLst>
                    <a:ext uri="{A12FA001-AC4F-418D-AE19-62706E023703}">
                      <ahyp:hlinkClr xmlns:ahyp="http://schemas.microsoft.com/office/drawing/2018/hyperlinkcolor" val="tx"/>
                    </a:ext>
                  </a:extLst>
                </a:hlinkClick>
              </a:rPr>
              <a:t>Google</a:t>
            </a:r>
            <a:r>
              <a:rPr lang="en-US" sz="2200" dirty="0">
                <a:latin typeface="+mj-lt"/>
              </a:rPr>
              <a:t>, </a:t>
            </a:r>
            <a:r>
              <a:rPr lang="en-US" sz="2200" dirty="0">
                <a:latin typeface="+mj-lt"/>
                <a:hlinkClick r:id="rId11" tooltip="Mozilla">
                  <a:extLst>
                    <a:ext uri="{A12FA001-AC4F-418D-AE19-62706E023703}">
                      <ahyp:hlinkClr xmlns:ahyp="http://schemas.microsoft.com/office/drawing/2018/hyperlinkcolor" val="tx"/>
                    </a:ext>
                  </a:extLst>
                </a:hlinkClick>
              </a:rPr>
              <a:t>Mozilla</a:t>
            </a:r>
            <a:r>
              <a:rPr lang="en-US" sz="2200" dirty="0">
                <a:latin typeface="+mj-lt"/>
              </a:rPr>
              <a:t>, and </a:t>
            </a:r>
            <a:r>
              <a:rPr lang="en-US" sz="2200" dirty="0">
                <a:latin typeface="+mj-lt"/>
                <a:hlinkClick r:id="rId12" tooltip="Microsoft">
                  <a:extLst>
                    <a:ext uri="{A12FA001-AC4F-418D-AE19-62706E023703}">
                      <ahyp:hlinkClr xmlns:ahyp="http://schemas.microsoft.com/office/drawing/2018/hyperlinkcolor" val="tx"/>
                    </a:ext>
                  </a:extLst>
                </a:hlinkClick>
              </a:rPr>
              <a:t>Microsoft</a:t>
            </a:r>
            <a:r>
              <a:rPr lang="en-US" sz="2200" dirty="0">
                <a:latin typeface="+mj-lt"/>
              </a:rPr>
              <a:t>), the </a:t>
            </a:r>
            <a:r>
              <a:rPr lang="en-US" sz="2200" dirty="0">
                <a:latin typeface="+mj-lt"/>
                <a:hlinkClick r:id="rId13" tooltip="Web Hypertext Application Technology Working Group">
                  <a:extLst>
                    <a:ext uri="{A12FA001-AC4F-418D-AE19-62706E023703}">
                      <ahyp:hlinkClr xmlns:ahyp="http://schemas.microsoft.com/office/drawing/2018/hyperlinkcolor" val="tx"/>
                    </a:ext>
                  </a:extLst>
                </a:hlinkClick>
              </a:rPr>
              <a:t>Web Hypertext Application Technology Working Group</a:t>
            </a:r>
            <a:r>
              <a:rPr lang="en-US" sz="2200" dirty="0">
                <a:latin typeface="+mj-lt"/>
              </a:rPr>
              <a:t> (WHATWG).</a:t>
            </a:r>
          </a:p>
          <a:p>
            <a:r>
              <a:rPr lang="en-US" sz="2200" dirty="0">
                <a:latin typeface="+mj-lt"/>
                <a:hlinkClick r:id="rId14"/>
              </a:rPr>
              <a:t>https://www.w3.org/blog/news/archives/7753</a:t>
            </a:r>
            <a:endParaRPr lang="en-US" sz="2200" dirty="0">
              <a:latin typeface="+mj-lt"/>
            </a:endParaRPr>
          </a:p>
          <a:p>
            <a:endParaRPr lang="en-US" sz="2200" dirty="0">
              <a:latin typeface="+mj-lt"/>
            </a:endParaRPr>
          </a:p>
          <a:p>
            <a:endParaRPr lang="en-US" sz="2200" dirty="0">
              <a:solidFill>
                <a:srgbClr val="202122"/>
              </a:solidFill>
              <a:latin typeface="+mj-lt"/>
            </a:endParaRPr>
          </a:p>
        </p:txBody>
      </p:sp>
    </p:spTree>
    <p:extLst>
      <p:ext uri="{BB962C8B-B14F-4D97-AF65-F5344CB8AC3E}">
        <p14:creationId xmlns:p14="http://schemas.microsoft.com/office/powerpoint/2010/main" val="468470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386D9981D215479FFB890D251249E8" ma:contentTypeVersion="2" ma:contentTypeDescription="Create a new document." ma:contentTypeScope="" ma:versionID="8dd73cbd1650a6277f235b834893ac27">
  <xsd:schema xmlns:xsd="http://www.w3.org/2001/XMLSchema" xmlns:xs="http://www.w3.org/2001/XMLSchema" xmlns:p="http://schemas.microsoft.com/office/2006/metadata/properties" xmlns:ns2="90e96067-771b-4adf-b88a-0fcb4be72a63" targetNamespace="http://schemas.microsoft.com/office/2006/metadata/properties" ma:root="true" ma:fieldsID="335e6ceadbb8bb28b1e7563b7a97eebb" ns2:_="">
    <xsd:import namespace="90e96067-771b-4adf-b88a-0fcb4be72a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e96067-771b-4adf-b88a-0fcb4be72a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E18D35-F7F7-4511-8468-03DA8382D8A8}">
  <ds:schemaRefs>
    <ds:schemaRef ds:uri="http://schemas.microsoft.com/sharepoint/v3/contenttype/forms"/>
  </ds:schemaRefs>
</ds:datastoreItem>
</file>

<file path=customXml/itemProps2.xml><?xml version="1.0" encoding="utf-8"?>
<ds:datastoreItem xmlns:ds="http://schemas.openxmlformats.org/officeDocument/2006/customXml" ds:itemID="{A7D61F79-3EA1-4DA8-B4A7-653625E0BD05}">
  <ds:schemaRefs>
    <ds:schemaRef ds:uri="http://schemas.microsoft.com/office/2006/metadata/properties"/>
    <ds:schemaRef ds:uri="efc92e9a-8d31-4bd7-b912-b0ed9b710ad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297717D3-6545-406D-A14C-137ACC393977}"/>
</file>

<file path=docProps/app.xml><?xml version="1.0" encoding="utf-8"?>
<Properties xmlns="http://schemas.openxmlformats.org/officeDocument/2006/extended-properties" xmlns:vt="http://schemas.openxmlformats.org/officeDocument/2006/docPropsVTypes">
  <Template/>
  <TotalTime>21702</TotalTime>
  <Words>3696</Words>
  <Application>Microsoft Office PowerPoint</Application>
  <PresentationFormat>On-screen Show (4:3)</PresentationFormat>
  <Paragraphs>285</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Consolas</vt:lpstr>
      <vt:lpstr>Courier New</vt:lpstr>
      <vt:lpstr>Inter</vt:lpstr>
      <vt:lpstr>Melior</vt:lpstr>
      <vt:lpstr>Monospace821BT-Roman</vt:lpstr>
      <vt:lpstr>Segoe UI</vt:lpstr>
      <vt:lpstr>Verdana</vt:lpstr>
      <vt:lpstr>Office Theme</vt:lpstr>
      <vt:lpstr>Web Technologies</vt:lpstr>
      <vt:lpstr>Summary of Today’s Lecture</vt:lpstr>
      <vt:lpstr>Good web applications: Design + Implementation</vt:lpstr>
      <vt:lpstr>Some guiding design principles for Web Apps</vt:lpstr>
      <vt:lpstr>Consistency: Style guides &amp; design templates</vt:lpstr>
      <vt:lpstr>Style Guide Example: Material Design from Google</vt:lpstr>
      <vt:lpstr>Material Design Foundations</vt:lpstr>
      <vt:lpstr>PowerPoint Presentation</vt:lpstr>
      <vt:lpstr>HTML5</vt:lpstr>
      <vt:lpstr>HTML5 Semantic Elements</vt:lpstr>
      <vt:lpstr>HTML5 Structure Semantic Elements</vt:lpstr>
      <vt:lpstr>Using &lt;div&gt; for structuring your page?</vt:lpstr>
      <vt:lpstr>Semantic Elements</vt:lpstr>
      <vt:lpstr>PowerPoint Presentation</vt:lpstr>
      <vt:lpstr>PowerPoint Presentation</vt:lpstr>
      <vt:lpstr>PowerPoint Presentation</vt:lpstr>
      <vt:lpstr>PowerPoint Presentation</vt:lpstr>
      <vt:lpstr>Why use HTML5 Semantic elements?</vt:lpstr>
      <vt:lpstr>HTML 5 Forms</vt:lpstr>
      <vt:lpstr>HTML5 Form Input Types</vt:lpstr>
      <vt:lpstr>HTML5 Form Input Types - search</vt:lpstr>
      <vt:lpstr>HTML5 Form Input Types - email</vt:lpstr>
      <vt:lpstr>HTML5 Form Input Types - url</vt:lpstr>
      <vt:lpstr>HTML5 Form Input Types - tel</vt:lpstr>
      <vt:lpstr>HTML5 Form Input Types - number</vt:lpstr>
      <vt:lpstr>HTML5 Form Input Types - range</vt:lpstr>
      <vt:lpstr>HTML5 Form Input Types - color</vt:lpstr>
      <vt:lpstr>HTML5 Form Input Types - date and time </vt:lpstr>
      <vt:lpstr>HTML5 Form Input Attributes</vt:lpstr>
      <vt:lpstr>HTML5 Form Input Attributes – required attribute</vt:lpstr>
      <vt:lpstr>HTML5 Form Input Attributes – pattern attribute</vt:lpstr>
      <vt:lpstr>HTML5 Form Input Attributes – placeholder attribute</vt:lpstr>
      <vt:lpstr>HTML5 Form Input Attributes – readonly attribute</vt:lpstr>
      <vt:lpstr>HTML5 Form Input Attributes – multiple attribute</vt:lpstr>
      <vt:lpstr>HTML5 Form Input Attributes – autocomplete attribute</vt:lpstr>
      <vt:lpstr>HTML5 Form Input Attributes – autofocus attribute</vt:lpstr>
      <vt:lpstr>Form Attributes</vt:lpstr>
      <vt:lpstr>Form Attributes</vt:lpstr>
      <vt:lpstr>HTML5 Audio and Video Tags</vt:lpstr>
      <vt:lpstr>HTML 5 &lt;audio&gt; tag</vt:lpstr>
      <vt:lpstr>HTML 5 &lt;video&gt; tag</vt:lpstr>
      <vt:lpstr>Summary of Today’s Lecture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Engineering</dc:title>
  <dc:creator>Administrator</dc:creator>
  <cp:lastModifiedBy>saadi.maqbool@outlook.com</cp:lastModifiedBy>
  <cp:revision>293</cp:revision>
  <dcterms:created xsi:type="dcterms:W3CDTF">2006-08-16T00:00:00Z</dcterms:created>
  <dcterms:modified xsi:type="dcterms:W3CDTF">2023-03-09T09:21:08Z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0x01010019386D9981D215479FFB890D251249E8</vt:lpwstr>
  </property>
</Properties>
</file>